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ab00fdea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9ab00fdea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ab00fdea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9ab00fdea1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ab00fdea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9ab00fdea1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dc1ac3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9dc1ac3fd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dae8335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9dae8335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ab00fdea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ab00fde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ab00fde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9ab00fdea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ab00fdea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9ab00fdea1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b00fdea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9ab00fdea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ab00fdea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9ab00fdea1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ab00fde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9ab00fdea1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ab00fdea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9ab00fdea1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304800" y="240625"/>
            <a:ext cx="11582400" cy="63045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unige.ch" TargetMode="External"/><Relationship Id="rId5" Type="http://schemas.openxmlformats.org/officeDocument/2006/relationships/hyperlink" Target="https://catalogue-si.unige.ch/uniflow" TargetMode="External"/><Relationship Id="rId6" Type="http://schemas.openxmlformats.org/officeDocument/2006/relationships/hyperlink" Target="https://catalogue-si.unige.ch/vpn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hyperlink" Target="mailto:amelie.dubout@unige.ch" TargetMode="External"/><Relationship Id="rId5" Type="http://schemas.openxmlformats.org/officeDocument/2006/relationships/hyperlink" Target="mailto:caroline.duret@unige.ch" TargetMode="External"/><Relationship Id="rId6" Type="http://schemas.openxmlformats.org/officeDocument/2006/relationships/hyperlink" Target="mailto:arnaud.parreaux@unige.ch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7366000" y="930975"/>
            <a:ext cx="4217400" cy="3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fr-FR" sz="6300">
                <a:solidFill>
                  <a:srgbClr val="FFFFFF"/>
                </a:solidFill>
              </a:rPr>
              <a:t>Association des étudiant.e.s</a:t>
            </a:r>
            <a:br>
              <a:rPr lang="fr-FR" sz="6300">
                <a:solidFill>
                  <a:srgbClr val="FFFFFF"/>
                </a:solidFill>
              </a:rPr>
            </a:br>
            <a:r>
              <a:rPr lang="fr-FR" sz="6300">
                <a:solidFill>
                  <a:srgbClr val="FFFFFF"/>
                </a:solidFill>
              </a:rPr>
              <a:t>en droit</a:t>
            </a:r>
            <a:endParaRPr sz="6300"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534652" y="4770120"/>
            <a:ext cx="38670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500">
                <a:solidFill>
                  <a:srgbClr val="FFFFFF"/>
                </a:solidFill>
              </a:rPr>
              <a:t>Depuis 1968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descr="Une image contenant objet, horloge, dessin&#10;&#10;Description générée automatiquement" id="87" name="Google Shape;87;p13"/>
          <p:cNvPicPr preferRelativeResize="0"/>
          <p:nvPr/>
        </p:nvPicPr>
        <p:blipFill rotWithShape="1">
          <a:blip r:embed="rId4">
            <a:alphaModFix/>
          </a:blip>
          <a:srcRect b="2" l="0" r="2" t="625"/>
          <a:stretch/>
        </p:blipFill>
        <p:spPr>
          <a:xfrm>
            <a:off x="20" y="10"/>
            <a:ext cx="6901089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1066800" y="23081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Questions?</a:t>
            </a:r>
            <a:endParaRPr/>
          </a:p>
        </p:txBody>
      </p:sp>
      <p:pic>
        <p:nvPicPr>
          <p:cNvPr descr="Une image contenant objet, horloge, dessin&#10;&#10;Description générée automatiquement"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965100" y="0"/>
            <a:ext cx="102618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Installation de l’imprimante et du VPN</a:t>
            </a:r>
            <a:endParaRPr/>
          </a:p>
        </p:txBody>
      </p:sp>
      <p:pic>
        <p:nvPicPr>
          <p:cNvPr descr="Une image contenant objet, horloge, dessin&#10;&#10;Description générée automatiquement"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1066800" y="2171700"/>
            <a:ext cx="88773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Site de l’université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https://unige.ch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Lien pour installer l’imprimante: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https://catalogue-si.unige.ch/uniflow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Lien pour installer le VPN: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https://catalogue-si.unige.ch/vpn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Informations supplémentaires</a:t>
            </a:r>
            <a:endParaRPr/>
          </a:p>
        </p:txBody>
      </p:sp>
      <p:pic>
        <p:nvPicPr>
          <p:cNvPr descr="Une image contenant objet, horloge, dessin&#10;&#10;Description générée automatiquement"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1066800" y="1714500"/>
            <a:ext cx="8877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Conseillères aux études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Mme Bita Bertossa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Numéro de téléphone : +41 22 37 98607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: MAIL 3005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Mme Caterina Gidari Wassmer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Numéro de téléphone : +41 22 37 98563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: MAIL 3003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Secrétariat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étudiants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Numéro de téléphone : +41 (0)22 379 84 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Matin : lundi, mercredi, jeudi, vendredi de 9h à 12h / mardi de 10h à 12h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Après-midi : du lundi au vendredi de 14h à 16h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Salles : M3093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lundis, mercredis, jeudis de 10h à 12h30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Permanences de l’AED : chaque mardi de 12h à 14h dans M4020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Tremplin des 1ères</a:t>
            </a:r>
            <a:endParaRPr/>
          </a:p>
        </p:txBody>
      </p:sp>
      <p:pic>
        <p:nvPicPr>
          <p:cNvPr descr="Une image contenant objet, horloge, dessin&#10;&#10;Description générée automatiquement"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1066800" y="1866900"/>
            <a:ext cx="8877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033" y="1866900"/>
            <a:ext cx="4041949" cy="4029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Mot de la fin</a:t>
            </a:r>
            <a:endParaRPr/>
          </a:p>
        </p:txBody>
      </p:sp>
      <p:pic>
        <p:nvPicPr>
          <p:cNvPr descr="Une image contenant objet, horloge, dessin&#10;&#10;Description générée automatiquement"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1066800" y="2171700"/>
            <a:ext cx="8877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travail régulier paie toujours 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N’hésite pas à nous demander de l’aide (P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ermanences de l’AED : chaque mardi de 12h à 14h dans M4020)</a:t>
            </a: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Bonne chance !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6319206" y="789574"/>
            <a:ext cx="4869300" cy="15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fr-FR" sz="4800"/>
              <a:t>Bonne chance pour la suite</a:t>
            </a:r>
            <a:r>
              <a:rPr lang="fr-FR" sz="4800">
                <a:solidFill>
                  <a:schemeClr val="dk1"/>
                </a:solidFill>
              </a:rPr>
              <a:t>!</a:t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6587545" y="2702589"/>
            <a:ext cx="4869300" cy="30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97155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Char char="▪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   @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aedunige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97155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1530"/>
              <a:buFont typeface="Noto Sans Symbols"/>
              <a:buChar char="▪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       </a:t>
            </a:r>
            <a:r>
              <a:rPr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AEDGeneve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objet, horloge, dessin&#10;&#10;Description générée automatiquement" id="199" name="Google Shape;1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93" y="978400"/>
            <a:ext cx="4944221" cy="4944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photo, sombre, debout&#10;&#10;Description générée automatiquement" id="200" name="Google Shape;2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7403" y="2730672"/>
            <a:ext cx="1955624" cy="10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1202" y="4218598"/>
            <a:ext cx="2184225" cy="21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Déroulement de la séance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1036325" y="2001525"/>
            <a:ext cx="9855300" cy="24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Informations générales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Présentation de chaque branche de 1ère année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Questions?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Installation de l’imprimante et du VPN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fr-FR" sz="2000">
                <a:latin typeface="Calibri"/>
                <a:ea typeface="Calibri"/>
                <a:cs typeface="Calibri"/>
                <a:sym typeface="Calibri"/>
              </a:rPr>
              <a:t>Mot de la Fin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objet, horloge, dessin&#10;&#10;Description générée automatiquement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066800" y="288590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Informations générales mais importantes !</a:t>
            </a:r>
            <a:endParaRPr/>
          </a:p>
        </p:txBody>
      </p:sp>
      <p:pic>
        <p:nvPicPr>
          <p:cNvPr descr="Une image contenant objet, horloge, dessin&#10;&#10;Description générée automatiquement"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1066800" y="2171700"/>
            <a:ext cx="88773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– janvier</a:t>
            </a:r>
            <a:endParaRPr sz="1500"/>
          </a:p>
          <a:p>
            <a:pPr indent="-2921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Concerne le droit pénal, le droit constitutionnel et le droit civil </a:t>
            </a:r>
            <a:endParaRPr sz="1500"/>
          </a:p>
          <a:p>
            <a:pPr indent="-292100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note du CC compte 1/3 de votre note finale si elle est supérieure 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votre note d’examen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</a:t>
            </a:r>
            <a:r>
              <a:rPr b="0" i="0" lang="fr-FR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sz="1500"/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Sessions d’examens – mai/juin et août/septembre</a:t>
            </a:r>
            <a:endParaRPr sz="1500"/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de réussite : minimum 24 points sur 36, équivalent de 4.00 de moyenne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pour refaire l’année : minimum 18 points sur 36, équivalent de 3.00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Tentatives – 3 en tout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Seules les notes de 5 ou plus seront validées immédiatement 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Crédits – il suffit d’avoir la moyenne pour avoir tous les crédits (60 crédits en 1</a:t>
            </a:r>
            <a:r>
              <a:rPr baseline="30000"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lang="fr-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500"/>
          </a:p>
        </p:txBody>
      </p:sp>
      <p:sp>
        <p:nvSpPr>
          <p:cNvPr id="103" name="Google Shape;103;p15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pénal général </a:t>
            </a:r>
            <a:endParaRPr/>
          </a:p>
        </p:txBody>
      </p:sp>
      <p:pic>
        <p:nvPicPr>
          <p:cNvPr descr="Une image contenant objet, horloge, dessin&#10;&#10;Description générée automatiquement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1066800" y="1790675"/>
            <a:ext cx="8877300" cy="4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Pénal, Code de procédure pénale, les textes légaux distribués par le prof (TL)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Canevas CA 1 à 5. Faire son propre canevas est fortement conseillé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Aller au cours et aux séances de travail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Préparer les cas pratiques, lire les DB, compléter canevas grâce aux DB, fiche par article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S’accrocher 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Jeanne SCHROETER, Mardi 14h15-16h15, 3036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Alexia BLANCHET, Mercredi 14h-16h, 3032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Anne-Sophie DARIER, Jeudi 09h-11h, 3026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Paride DESTEFANI, Jeudi 14h-16h, 3055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constitutionnel </a:t>
            </a:r>
            <a:endParaRPr/>
          </a:p>
        </p:txBody>
      </p:sp>
      <p:pic>
        <p:nvPicPr>
          <p:cNvPr descr="Une image contenant objet, horloge, dessin&#10;&#10;Description générée automatiquement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1066800" y="1490375"/>
            <a:ext cx="8877300" cy="4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Grands Bleus (surtout Tome I)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Recueil de jurisprudence et de lois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Powerpoints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un résumé du livre en y intégrant les notes de cours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le Grand Bleu pour savoir s’y repérer ⟶ QCM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la jurisprudence et l’annoter ⟶ cas pratiques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assistants: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Tatiana PAVLIUCENCO Bureau 5031, Mardi 14h15-16h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Rahma BENDRISS Bureau 5040, Mercredi 14h15 – 16h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Morgane VENTURA Bureau 5057, Jeudi 8h15-10h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Droit des personnes physiques et de la famille </a:t>
            </a:r>
            <a:endParaRPr/>
          </a:p>
        </p:txBody>
      </p:sp>
      <p:pic>
        <p:nvPicPr>
          <p:cNvPr descr="Une image contenant objet, horloge, dessin&#10;&#10;Description générée automatiquement"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1066800" y="2171700"/>
            <a:ext cx="8877300" cy="3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les slides OU constituer son propre canevas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Doctrine conseillée : Guillod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Civil ET lois nécessaires (cf. liste distribuée au début de l’année)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Revoir les affirmations faites en cours/anciens QCM sur le site de l’AED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Méthode de travail régulière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Constituer votre propre canevas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Sur Zoom : cf. page moodle du cours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Introduction générale au droit</a:t>
            </a:r>
            <a:endParaRPr/>
          </a:p>
        </p:txBody>
      </p:sp>
      <p:pic>
        <p:nvPicPr>
          <p:cNvPr descr="Une image contenant objet, horloge, dessin&#10;&#10;Description générée automatiquement"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1066800" y="2171700"/>
            <a:ext cx="8877300" cy="31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les slides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feuille A4 recto verso pour l’examen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Revoir les affirmations faites en cours/anciens QCM sur le site de l’aed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maîtriser les articles du CC étudiés en cours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Participer aux exercices de raisonnement et rédaction juridiques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Simon Junod : par mail uniquement : Simon.Junod@unige.ch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066800" y="-7235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Fondements romains du droit privé</a:t>
            </a:r>
            <a:endParaRPr/>
          </a:p>
        </p:txBody>
      </p:sp>
      <p:pic>
        <p:nvPicPr>
          <p:cNvPr descr="Une image contenant objet, horloge, dessin&#10;&#10;Description générée automatiquement"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999550" y="1122225"/>
            <a:ext cx="9173400" cy="52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Nouvelle enseignante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Doris Forster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Dunand/Schmidlin/Winiger, Droit privé romain I et II, 2eme édition, 2012, Genève.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Examen portera sur ce qui a été traité en cours ex cathedra (cours enregistré qui peut être retrouvé sur mediaserver).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Modalités d’examen non précisées pour l’instant (open book? type? durée?).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Lire les chapitres correspondant à ce qui est traité en cours.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Jusqu’à présent : deux méthodes d’apprentissage.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bien se préparer : refaire les anciens examen sur le site de l’AED.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Heures de réception des assistants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uniquement  par téléphone ou sur zoom, en adressant une demande de rendez vous par courriel aux assistants.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Amélie Dubout (</a:t>
            </a:r>
            <a:r>
              <a:rPr lang="fr-FR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amelie.dubout@unige.ch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le mardi de 10h à 11h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Caroline Duret (</a:t>
            </a:r>
            <a:r>
              <a:rPr lang="fr-FR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caroline.duret@unige.ch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	le mardi de 15h à 16h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Arnaud Parreaux (</a:t>
            </a:r>
            <a:r>
              <a:rPr lang="fr-FR" sz="17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arnaud.parreaux@unige.ch</a:t>
            </a: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	le mercredi de 8h à 9h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/>
          </a:p>
        </p:txBody>
      </p:sp>
      <p:sp>
        <p:nvSpPr>
          <p:cNvPr id="143" name="Google Shape;143;p20"/>
          <p:cNvSpPr txBox="1"/>
          <p:nvPr/>
        </p:nvSpPr>
        <p:spPr>
          <a:xfrm>
            <a:off x="87266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 sz="1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1066800" y="288590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Histoire du droit</a:t>
            </a:r>
            <a:endParaRPr/>
          </a:p>
        </p:txBody>
      </p:sp>
      <p:pic>
        <p:nvPicPr>
          <p:cNvPr descr="Une image contenant objet, horloge, dessin&#10;&#10;Description générée automatiquement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4870" y="5300870"/>
            <a:ext cx="1557130" cy="155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1066800" y="1562100"/>
            <a:ext cx="88773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Éventuel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changement de professeur au deuxième semestre.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Matériaux nécessaires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cours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Textes à commenter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Conseils pour ce cours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Annoter le plan de cours.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textes selon les trois critères : identification, objet, portée.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Rattacher chaque carte à une partie du plan de cours.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de juin ou session d’août 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Salle des assistants</a:t>
            </a: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Girardin - M5027 - email: Marine.Girardin@etu.unige.ch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directement auprès du professeur - email: Alessandro.Campanelli@etu.unige.ch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8498030" y="6123878"/>
            <a:ext cx="265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Pôle soutien aux étudiants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