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62" r:id="rId1"/>
    <p:sldMasterId id="2147483879" r:id="rId2"/>
  </p:sldMasterIdLst>
  <p:notesMasterIdLst>
    <p:notesMasterId r:id="rId21"/>
  </p:notesMasterIdLst>
  <p:handoutMasterIdLst>
    <p:handoutMasterId r:id="rId22"/>
  </p:handoutMasterIdLst>
  <p:sldIdLst>
    <p:sldId id="821" r:id="rId3"/>
    <p:sldId id="859" r:id="rId4"/>
    <p:sldId id="861" r:id="rId5"/>
    <p:sldId id="845" r:id="rId6"/>
    <p:sldId id="843" r:id="rId7"/>
    <p:sldId id="874" r:id="rId8"/>
    <p:sldId id="902" r:id="rId9"/>
    <p:sldId id="900" r:id="rId10"/>
    <p:sldId id="906" r:id="rId11"/>
    <p:sldId id="899" r:id="rId12"/>
    <p:sldId id="905" r:id="rId13"/>
    <p:sldId id="901" r:id="rId14"/>
    <p:sldId id="907" r:id="rId15"/>
    <p:sldId id="898" r:id="rId16"/>
    <p:sldId id="903" r:id="rId17"/>
    <p:sldId id="908" r:id="rId18"/>
    <p:sldId id="847" r:id="rId19"/>
    <p:sldId id="910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3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328"/>
    <a:srgbClr val="D1CCBD"/>
    <a:srgbClr val="425563"/>
    <a:srgbClr val="3D3935"/>
    <a:srgbClr val="5DA6FF"/>
    <a:srgbClr val="8FC2FF"/>
    <a:srgbClr val="CDE4FF"/>
    <a:srgbClr val="EAEAEA"/>
    <a:srgbClr val="FECECE"/>
    <a:srgbClr val="EB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9469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7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-3702" y="-120"/>
      </p:cViewPr>
      <p:guideLst>
        <p:guide orient="horz" pos="3153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/>
          <a:lstStyle>
            <a:lvl1pPr algn="r">
              <a:defRPr sz="1300"/>
            </a:lvl1pPr>
          </a:lstStyle>
          <a:p>
            <a:fld id="{060F582C-E2C5-4743-A3F9-3780006FABA1}" type="datetimeFigureOut">
              <a:rPr lang="en-GB" smtClean="0"/>
              <a:pPr/>
              <a:t>19/04/2021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 anchor="b"/>
          <a:lstStyle>
            <a:lvl1pPr algn="r">
              <a:defRPr sz="1300"/>
            </a:lvl1pPr>
          </a:lstStyle>
          <a:p>
            <a:fld id="{96552D09-15A1-42CC-A912-63D28C6D429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35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2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792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CD4F4F8C-E12D-4DA2-B836-7447DEE73739}" type="datetimeFigureOut">
              <a:rPr lang="en-GB" smtClean="0"/>
              <a:pPr/>
              <a:t>19/04/2021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24" tIns="44312" rIns="88624" bIns="44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6" y="4714654"/>
            <a:ext cx="5438748" cy="4466756"/>
          </a:xfrm>
          <a:prstGeom prst="rect">
            <a:avLst/>
          </a:prstGeom>
        </p:spPr>
        <p:txBody>
          <a:bodyPr vert="horz" lIns="88624" tIns="44312" rIns="88624" bIns="44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2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2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2A31905A-D914-441C-A36F-408B1A96C46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5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9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9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9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8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9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1180800" y="2822400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3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1180800" y="2822400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9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576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1525023"/>
            <a:ext cx="7351200" cy="4427537"/>
          </a:xfrm>
          <a:prstGeom prst="rect">
            <a:avLst/>
          </a:prstGeom>
        </p:spPr>
        <p:txBody>
          <a:bodyPr tIns="0">
            <a:noAutofit/>
          </a:bodyPr>
          <a:lstStyle>
            <a:lvl1pPr marL="180975" indent="-18097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 defTabSz="207963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668463"/>
            <a:ext cx="8359201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 baseline="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AB2328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 defTabSz="404813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5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68463"/>
            <a:ext cx="5241888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7188" indent="-176213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8650" indent="-180975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6pPr>
            <a:lvl7pPr marL="895350" indent="-1762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7pPr>
            <a:lvl8pPr marL="1166813" indent="-180975" defTabSz="4048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8386" y="1773238"/>
            <a:ext cx="2845613" cy="34559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000" y="1708150"/>
            <a:ext cx="4050000" cy="4418014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974" y="1708150"/>
            <a:ext cx="4060225" cy="4418014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383088"/>
            <a:ext cx="3634387" cy="1327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129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0" y="1663513"/>
            <a:ext cx="4399200" cy="449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 marL="34290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8000" y="1773238"/>
            <a:ext cx="3337560" cy="24048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0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sz="2800"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Click to edit Bio headline</a:t>
            </a:r>
          </a:p>
        </p:txBody>
      </p:sp>
    </p:spTree>
    <p:extLst>
      <p:ext uri="{BB962C8B-B14F-4D97-AF65-F5344CB8AC3E}">
        <p14:creationId xmlns:p14="http://schemas.microsoft.com/office/powerpoint/2010/main" val="144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282650" y="4163544"/>
            <a:ext cx="2516188" cy="1809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283200" y="1786874"/>
            <a:ext cx="2516188" cy="1809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20075" y="3877147"/>
            <a:ext cx="1080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0"/>
            <a:ext cx="8359200" cy="658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Contact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0" y="1664906"/>
            <a:ext cx="4399200" cy="2036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0" y="4057524"/>
            <a:ext cx="4399200" cy="2036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1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0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Chart headline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1080000" y="1707403"/>
            <a:ext cx="6342063" cy="4437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Diagramm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50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576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1525023"/>
            <a:ext cx="7351200" cy="4427537"/>
          </a:xfrm>
          <a:prstGeom prst="rect">
            <a:avLst/>
          </a:prstGeom>
        </p:spPr>
        <p:txBody>
          <a:bodyPr tIns="0">
            <a:noAutofit/>
          </a:bodyPr>
          <a:lstStyle>
            <a:lvl1pPr marL="180975" indent="-18097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 defTabSz="207963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2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668463"/>
            <a:ext cx="8359201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 baseline="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AB2328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 defTabSz="404813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68463"/>
            <a:ext cx="5241888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7188" indent="-176213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8650" indent="-180975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6pPr>
            <a:lvl7pPr marL="895350" indent="-1762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7pPr>
            <a:lvl8pPr marL="1166813" indent="-180975" defTabSz="4048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8386" y="1773238"/>
            <a:ext cx="2845613" cy="34559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2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000" y="1708150"/>
            <a:ext cx="4050000" cy="4418014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974" y="1708150"/>
            <a:ext cx="4060225" cy="4418014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0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383088"/>
            <a:ext cx="3634387" cy="1327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129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0" y="1663513"/>
            <a:ext cx="4399200" cy="449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 marL="34290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8000" y="1773238"/>
            <a:ext cx="3337560" cy="24048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0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sz="2800"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Click to edit Bio headline</a:t>
            </a:r>
          </a:p>
        </p:txBody>
      </p:sp>
    </p:spTree>
    <p:extLst>
      <p:ext uri="{BB962C8B-B14F-4D97-AF65-F5344CB8AC3E}">
        <p14:creationId xmlns:p14="http://schemas.microsoft.com/office/powerpoint/2010/main" val="413144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282650" y="4163544"/>
            <a:ext cx="2516188" cy="1809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283200" y="1786874"/>
            <a:ext cx="2516188" cy="18097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20075" y="3877147"/>
            <a:ext cx="1080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0"/>
            <a:ext cx="8359200" cy="658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Contact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0" y="1664906"/>
            <a:ext cx="4399200" cy="2036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0" y="4057524"/>
            <a:ext cx="4399200" cy="2036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2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00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0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Chart headline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1080000" y="1707403"/>
            <a:ext cx="6342063" cy="4437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79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129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>
                <a:solidFill>
                  <a:srgbClr val="4B4B4A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8"/>
          </a:xfrm>
          <a:prstGeom prst="rect">
            <a:avLst/>
          </a:prstGeom>
        </p:spPr>
      </p:pic>
      <p:pic>
        <p:nvPicPr>
          <p:cNvPr id="7" name="Picture 6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9" r:id="rId2"/>
    <p:sldLayoutId id="2147483864" r:id="rId3"/>
    <p:sldLayoutId id="2147483870" r:id="rId4"/>
    <p:sldLayoutId id="2147483865" r:id="rId5"/>
    <p:sldLayoutId id="2147483866" r:id="rId6"/>
    <p:sldLayoutId id="2147483867" r:id="rId7"/>
    <p:sldLayoutId id="2147483872" r:id="rId8"/>
    <p:sldLayoutId id="2147483875" r:id="rId9"/>
    <p:sldLayoutId id="214748387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22041" rtl="0" eaLnBrk="1" latinLnBrk="0" hangingPunct="1">
        <a:lnSpc>
          <a:spcPts val="2769"/>
        </a:lnSpc>
        <a:spcBef>
          <a:spcPct val="0"/>
        </a:spcBef>
        <a:buNone/>
        <a:defRPr sz="2769" kern="1200">
          <a:solidFill>
            <a:schemeClr val="bg2"/>
          </a:solidFill>
          <a:latin typeface="Times New Roman"/>
          <a:ea typeface="+mj-ea"/>
          <a:cs typeface="Times New Roman"/>
        </a:defRPr>
      </a:lvl1pPr>
    </p:titleStyle>
    <p:bodyStyle>
      <a:lvl1pPr marL="164127" indent="-164127" algn="l" defTabSz="422041" rtl="0" eaLnBrk="1" latinLnBrk="0" hangingPunct="1">
        <a:spcBef>
          <a:spcPts val="831"/>
        </a:spcBef>
        <a:spcAft>
          <a:spcPts val="0"/>
        </a:spcAft>
        <a:buClr>
          <a:schemeClr val="accent2"/>
        </a:buClr>
        <a:buFont typeface="Lucida Grande"/>
        <a:buChar char="›"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1pPr>
      <a:lvl2pPr marL="361950" indent="-171450" algn="l" defTabSz="422041" rtl="0" eaLnBrk="1" latinLnBrk="0" hangingPunct="1">
        <a:spcBef>
          <a:spcPts val="831"/>
        </a:spcBef>
        <a:spcAft>
          <a:spcPts val="2492"/>
        </a:spcAft>
        <a:buClr>
          <a:srgbClr val="C00000"/>
        </a:buClr>
        <a:buFont typeface="Courier New" panose="02070309020205020404" pitchFamily="49" charset="0"/>
        <a:buChar char="­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2pPr>
      <a:lvl3pPr marL="2931" indent="0" algn="l" defTabSz="422041" rtl="0" eaLnBrk="1" latinLnBrk="0" hangingPunct="1">
        <a:spcBef>
          <a:spcPct val="20000"/>
        </a:spcBef>
        <a:buFont typeface="Lucida Grande"/>
        <a:buNone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3pPr>
      <a:lvl4pPr marL="171454" indent="0" algn="l" defTabSz="422041" rtl="0" eaLnBrk="1" latinLnBrk="0" hangingPunct="1">
        <a:spcBef>
          <a:spcPct val="20000"/>
        </a:spcBef>
        <a:buFont typeface="Arial"/>
        <a:buNone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4pPr>
      <a:lvl5pPr marL="502640" indent="-159731" algn="l" defTabSz="485055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93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pos="54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9129" y="6444391"/>
            <a:ext cx="2133600" cy="19218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>
                <a:solidFill>
                  <a:srgbClr val="4B4B4A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Picture 8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8"/>
          </a:xfrm>
          <a:prstGeom prst="rect">
            <a:avLst/>
          </a:prstGeom>
        </p:spPr>
      </p:pic>
      <p:pic>
        <p:nvPicPr>
          <p:cNvPr id="7" name="Picture 6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22041" rtl="0" eaLnBrk="1" latinLnBrk="0" hangingPunct="1">
        <a:lnSpc>
          <a:spcPts val="2769"/>
        </a:lnSpc>
        <a:spcBef>
          <a:spcPct val="0"/>
        </a:spcBef>
        <a:buNone/>
        <a:defRPr sz="2769" kern="1200">
          <a:solidFill>
            <a:schemeClr val="bg2"/>
          </a:solidFill>
          <a:latin typeface="Times New Roman"/>
          <a:ea typeface="+mj-ea"/>
          <a:cs typeface="Times New Roman"/>
        </a:defRPr>
      </a:lvl1pPr>
    </p:titleStyle>
    <p:bodyStyle>
      <a:lvl1pPr marL="164127" indent="-164127" algn="l" defTabSz="422041" rtl="0" eaLnBrk="1" latinLnBrk="0" hangingPunct="1">
        <a:spcBef>
          <a:spcPts val="831"/>
        </a:spcBef>
        <a:spcAft>
          <a:spcPts val="0"/>
        </a:spcAft>
        <a:buClr>
          <a:schemeClr val="accent2"/>
        </a:buClr>
        <a:buFont typeface="Lucida Grande"/>
        <a:buChar char="›"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1pPr>
      <a:lvl2pPr marL="361950" indent="-171450" algn="l" defTabSz="422041" rtl="0" eaLnBrk="1" latinLnBrk="0" hangingPunct="1">
        <a:spcBef>
          <a:spcPts val="831"/>
        </a:spcBef>
        <a:spcAft>
          <a:spcPts val="2492"/>
        </a:spcAft>
        <a:buClr>
          <a:srgbClr val="C00000"/>
        </a:buClr>
        <a:buFont typeface="Courier New" panose="02070309020205020404" pitchFamily="49" charset="0"/>
        <a:buChar char="­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2pPr>
      <a:lvl3pPr marL="2931" indent="0" algn="l" defTabSz="422041" rtl="0" eaLnBrk="1" latinLnBrk="0" hangingPunct="1">
        <a:spcBef>
          <a:spcPct val="20000"/>
        </a:spcBef>
        <a:buFont typeface="Lucida Grande"/>
        <a:buNone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3pPr>
      <a:lvl4pPr marL="171454" indent="0" algn="l" defTabSz="422041" rtl="0" eaLnBrk="1" latinLnBrk="0" hangingPunct="1">
        <a:spcBef>
          <a:spcPct val="20000"/>
        </a:spcBef>
        <a:buFont typeface="Arial"/>
        <a:buNone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4pPr>
      <a:lvl5pPr marL="502640" indent="-159731" algn="l" defTabSz="485055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93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1080000" y="3103199"/>
            <a:ext cx="7669212" cy="1681071"/>
          </a:xfrm>
          <a:prstGeom prst="rect">
            <a:avLst/>
          </a:prstGeom>
        </p:spPr>
        <p:txBody>
          <a:bodyPr/>
          <a:lstStyle/>
          <a:p>
            <a:r>
              <a:rPr lang="en-US" altLang="fr-FR" sz="2800" dirty="0" smtClean="0">
                <a:solidFill>
                  <a:srgbClr val="3D3935"/>
                </a:solidFill>
              </a:rPr>
              <a:t>Workshop AED - </a:t>
            </a:r>
            <a:r>
              <a:rPr lang="en-US" altLang="fr-FR" sz="2800" dirty="0" err="1" smtClean="0">
                <a:solidFill>
                  <a:srgbClr val="3D3935"/>
                </a:solidFill>
              </a:rPr>
              <a:t>Réussir</a:t>
            </a:r>
            <a:r>
              <a:rPr lang="en-US" altLang="fr-FR" sz="2800" dirty="0" smtClean="0">
                <a:solidFill>
                  <a:srgbClr val="3D3935"/>
                </a:solidFill>
              </a:rPr>
              <a:t> sa candidature</a:t>
            </a:r>
            <a:br>
              <a:rPr lang="en-US" altLang="fr-FR" sz="2800" dirty="0" smtClean="0">
                <a:solidFill>
                  <a:srgbClr val="3D3935"/>
                </a:solidFill>
              </a:rPr>
            </a:br>
            <a:r>
              <a:rPr lang="en-US" altLang="fr-FR" sz="2800" dirty="0" smtClean="0">
                <a:solidFill>
                  <a:srgbClr val="3D3935"/>
                </a:solidFill>
              </a:rPr>
              <a:t/>
            </a:r>
            <a:br>
              <a:rPr lang="en-US" altLang="fr-FR" sz="2800" dirty="0" smtClean="0">
                <a:solidFill>
                  <a:srgbClr val="3D3935"/>
                </a:solidFill>
              </a:rPr>
            </a:br>
            <a:r>
              <a:rPr lang="en-US" altLang="fr-FR" sz="2800" dirty="0" smtClean="0">
                <a:solidFill>
                  <a:srgbClr val="3D3935"/>
                </a:solidFill>
              </a:rPr>
              <a:t>Atelier du 21 </a:t>
            </a:r>
            <a:r>
              <a:rPr lang="en-US" altLang="fr-FR" sz="2800" dirty="0" err="1" smtClean="0">
                <a:solidFill>
                  <a:srgbClr val="3D3935"/>
                </a:solidFill>
              </a:rPr>
              <a:t>avril</a:t>
            </a:r>
            <a:r>
              <a:rPr lang="en-US" altLang="fr-FR" sz="2800" dirty="0" smtClean="0">
                <a:solidFill>
                  <a:srgbClr val="3D3935"/>
                </a:solidFill>
              </a:rPr>
              <a:t> 2021</a:t>
            </a: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2800" dirty="0">
                <a:solidFill>
                  <a:srgbClr val="3D3935"/>
                </a:solidFill>
              </a:rPr>
              <a:t/>
            </a:r>
            <a:br>
              <a:rPr lang="en-US" sz="2800" dirty="0">
                <a:solidFill>
                  <a:srgbClr val="3D3935"/>
                </a:solidFill>
              </a:rPr>
            </a:br>
            <a:r>
              <a:rPr lang="en-US" sz="2800" dirty="0">
                <a:solidFill>
                  <a:srgbClr val="3D3935"/>
                </a:solidFill>
              </a:rPr>
              <a:t/>
            </a:r>
            <a:br>
              <a:rPr lang="en-US" sz="2800" dirty="0">
                <a:solidFill>
                  <a:srgbClr val="3D3935"/>
                </a:solidFill>
              </a:rPr>
            </a:br>
            <a:r>
              <a:rPr lang="en-US" sz="1800" dirty="0" smtClean="0">
                <a:solidFill>
                  <a:srgbClr val="3D3935"/>
                </a:solidFill>
              </a:rPr>
              <a:t>I</a:t>
            </a:r>
            <a:r>
              <a:rPr lang="de-CH" altLang="fr-FR" sz="1800" dirty="0" err="1" smtClean="0">
                <a:solidFill>
                  <a:srgbClr val="3D3935"/>
                </a:solidFill>
                <a:sym typeface="Wingdings 2" pitchFamily="18" charset="2"/>
              </a:rPr>
              <a:t>ntervention</a:t>
            </a:r>
            <a:r>
              <a:rPr lang="de-CH" altLang="fr-FR" sz="1800" dirty="0" smtClean="0">
                <a:solidFill>
                  <a:srgbClr val="3D3935"/>
                </a:solidFill>
                <a:sym typeface="Wingdings 2" pitchFamily="18" charset="2"/>
              </a:rPr>
              <a:t> de </a:t>
            </a:r>
            <a:r>
              <a:rPr lang="de-CH" altLang="fr-FR" sz="1800" dirty="0" err="1" smtClean="0">
                <a:solidFill>
                  <a:srgbClr val="3D3935"/>
                </a:solidFill>
                <a:sym typeface="Wingdings 2" pitchFamily="18" charset="2"/>
              </a:rPr>
              <a:t>Me</a:t>
            </a:r>
            <a:r>
              <a:rPr lang="de-CH" altLang="fr-FR" sz="1800" dirty="0" smtClean="0">
                <a:solidFill>
                  <a:srgbClr val="3D3935"/>
                </a:solidFill>
                <a:sym typeface="Wingdings 2" pitchFamily="18" charset="2"/>
              </a:rPr>
              <a:t> </a:t>
            </a:r>
            <a:r>
              <a:rPr lang="de-CH" altLang="fr-FR" sz="1800" dirty="0" smtClean="0">
                <a:solidFill>
                  <a:srgbClr val="3D3935"/>
                </a:solidFill>
              </a:rPr>
              <a:t>Daniel Schafer, </a:t>
            </a:r>
            <a:r>
              <a:rPr lang="de-CH" altLang="fr-FR" sz="1800" dirty="0" err="1" smtClean="0">
                <a:solidFill>
                  <a:srgbClr val="3D3935"/>
                </a:solidFill>
              </a:rPr>
              <a:t>Associé</a:t>
            </a:r>
            <a:r>
              <a:rPr lang="de-CH" altLang="fr-FR" sz="1800" dirty="0" smtClean="0">
                <a:solidFill>
                  <a:srgbClr val="3D3935"/>
                </a:solidFill>
              </a:rPr>
              <a:t> de </a:t>
            </a:r>
            <a:r>
              <a:rPr lang="de-CH" altLang="fr-FR" sz="1800" dirty="0" err="1" smtClean="0">
                <a:solidFill>
                  <a:srgbClr val="3D3935"/>
                </a:solidFill>
              </a:rPr>
              <a:t>l'Etude</a:t>
            </a:r>
            <a:r>
              <a:rPr lang="de-CH" altLang="fr-FR" sz="1800" dirty="0" smtClean="0">
                <a:solidFill>
                  <a:srgbClr val="3D3935"/>
                </a:solidFill>
              </a:rPr>
              <a:t> Lenz &amp; Staehelin</a:t>
            </a: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endParaRPr lang="en-GB" sz="1800" dirty="0">
              <a:solidFill>
                <a:srgbClr val="3D393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1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smtClean="0"/>
              <a:t>La lettre </a:t>
            </a:r>
            <a:r>
              <a:rPr lang="fr-CH" dirty="0"/>
              <a:t>de motivation </a:t>
            </a:r>
            <a:r>
              <a:rPr lang="fr-CH" dirty="0" smtClean="0"/>
              <a:t>(2)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38163" lvl="6" indent="0">
              <a:spcAft>
                <a:spcPts val="600"/>
              </a:spcAft>
              <a:buNone/>
            </a:pPr>
            <a:endParaRPr lang="fr-CH" dirty="0" smtClean="0"/>
          </a:p>
          <a:p>
            <a:pPr marL="180975" lvl="3" indent="-180975">
              <a:spcAft>
                <a:spcPts val="60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</a:pPr>
            <a:r>
              <a:rPr lang="fr-CH" dirty="0"/>
              <a:t> </a:t>
            </a:r>
            <a:r>
              <a:rPr lang="fr-CH" dirty="0" smtClean="0"/>
              <a:t>Ce qu'attend l'employeur</a:t>
            </a:r>
          </a:p>
          <a:p>
            <a:pPr marL="0" lvl="3" indent="0">
              <a:spcAft>
                <a:spcPts val="600"/>
              </a:spcAft>
              <a:buClr>
                <a:srgbClr val="AB2328"/>
              </a:buClr>
              <a:buNone/>
            </a:pPr>
            <a:endParaRPr lang="fr-CH" dirty="0" smtClean="0"/>
          </a:p>
          <a:p>
            <a:pPr lvl="3">
              <a:spcAft>
                <a:spcPts val="600"/>
              </a:spcAft>
            </a:pPr>
            <a:r>
              <a:rPr lang="fr-CH" dirty="0" smtClean="0"/>
              <a:t>La lettre de motivation doit être personnalisée pour être convaincante</a:t>
            </a:r>
          </a:p>
          <a:p>
            <a:pPr lvl="3">
              <a:spcAft>
                <a:spcPts val="600"/>
              </a:spcAft>
            </a:pPr>
            <a:r>
              <a:rPr lang="fr-CH" dirty="0"/>
              <a:t>L</a:t>
            </a:r>
            <a:r>
              <a:rPr lang="fr-CH" dirty="0" smtClean="0"/>
              <a:t>e premier </a:t>
            </a:r>
            <a:r>
              <a:rPr lang="fr-CH" dirty="0"/>
              <a:t>paragraphe </a:t>
            </a:r>
            <a:r>
              <a:rPr lang="fr-CH" dirty="0" smtClean="0"/>
              <a:t>précise </a:t>
            </a:r>
            <a:r>
              <a:rPr lang="fr-CH" dirty="0"/>
              <a:t>les éléments concrets et utiles : poste sollicité, durée et dates souhaitées, formation suivie en lien avec le poste, </a:t>
            </a:r>
            <a:r>
              <a:rPr lang="fr-CH" dirty="0" smtClean="0"/>
              <a:t>etc…</a:t>
            </a:r>
            <a:endParaRPr lang="fr-CH" dirty="0"/>
          </a:p>
          <a:p>
            <a:pPr lvl="3">
              <a:spcAft>
                <a:spcPts val="600"/>
              </a:spcAft>
            </a:pPr>
            <a:r>
              <a:rPr lang="fr-CH" dirty="0"/>
              <a:t>L</a:t>
            </a:r>
            <a:r>
              <a:rPr lang="fr-CH" dirty="0" smtClean="0"/>
              <a:t>a </a:t>
            </a:r>
            <a:r>
              <a:rPr lang="fr-CH" dirty="0"/>
              <a:t>mise en exergue </a:t>
            </a:r>
            <a:r>
              <a:rPr lang="fr-CH" dirty="0" smtClean="0"/>
              <a:t>d'un domaine de prédilection voire de connaissances linguistiques solides assure la </a:t>
            </a:r>
            <a:r>
              <a:rPr lang="fr-CH" dirty="0"/>
              <a:t>cohérence entre le profil </a:t>
            </a:r>
            <a:r>
              <a:rPr lang="fr-CH" dirty="0" smtClean="0"/>
              <a:t>et </a:t>
            </a:r>
            <a:r>
              <a:rPr lang="fr-CH" dirty="0"/>
              <a:t>le poste </a:t>
            </a:r>
            <a:r>
              <a:rPr lang="fr-CH" dirty="0" smtClean="0"/>
              <a:t>ciblé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Le </a:t>
            </a:r>
            <a:r>
              <a:rPr lang="fr-CH" dirty="0"/>
              <a:t>ton, le </a:t>
            </a:r>
            <a:r>
              <a:rPr lang="fr-CH" dirty="0" smtClean="0"/>
              <a:t>rythme et le vocabulaire utilisés reflètent </a:t>
            </a:r>
            <a:r>
              <a:rPr lang="fr-CH" dirty="0"/>
              <a:t>la personnalité du </a:t>
            </a:r>
            <a:r>
              <a:rPr lang="fr-CH" dirty="0" smtClean="0"/>
              <a:t>candidat </a:t>
            </a:r>
            <a:endParaRPr lang="fr-CH" dirty="0"/>
          </a:p>
          <a:p>
            <a:pPr marL="0" lvl="3" indent="0">
              <a:spcAft>
                <a:spcPts val="600"/>
              </a:spcAft>
              <a:buClr>
                <a:srgbClr val="AB2328"/>
              </a:buClr>
              <a:buNone/>
            </a:pP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100" dirty="0" smtClean="0"/>
              <a:t>Le curriculum vitae (1)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9998" y="1668463"/>
            <a:ext cx="8671575" cy="4427537"/>
          </a:xfrm>
        </p:spPr>
        <p:txBody>
          <a:bodyPr/>
          <a:lstStyle/>
          <a:p>
            <a:pPr lvl="3">
              <a:spcAft>
                <a:spcPts val="600"/>
              </a:spcAft>
            </a:pPr>
            <a:endParaRPr lang="fr-CH" dirty="0" smtClean="0"/>
          </a:p>
          <a:p>
            <a:pPr marL="180975" lvl="3" indent="-180975">
              <a:spcAft>
                <a:spcPts val="60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</a:pPr>
            <a:r>
              <a:rPr lang="fr-CH" dirty="0"/>
              <a:t>Présentation :  </a:t>
            </a:r>
          </a:p>
          <a:p>
            <a:pPr marL="1004888" lvl="3" indent="-285750">
              <a:spcAft>
                <a:spcPts val="600"/>
              </a:spcAft>
            </a:pPr>
            <a:r>
              <a:rPr lang="fr-CH" dirty="0"/>
              <a:t>U</a:t>
            </a:r>
            <a:r>
              <a:rPr lang="fr-CH" dirty="0" smtClean="0"/>
              <a:t>ne seule police </a:t>
            </a:r>
            <a:r>
              <a:rPr lang="fr-CH" dirty="0"/>
              <a:t>de caractères </a:t>
            </a:r>
            <a:r>
              <a:rPr lang="fr-CH" dirty="0" smtClean="0"/>
              <a:t>et </a:t>
            </a:r>
            <a:r>
              <a:rPr lang="fr-CH" u="sng" dirty="0"/>
              <a:t>doit tenir sur une </a:t>
            </a:r>
            <a:r>
              <a:rPr lang="fr-CH" u="sng" dirty="0" smtClean="0"/>
              <a:t>page</a:t>
            </a:r>
            <a:endParaRPr lang="fr-CH" dirty="0" smtClean="0"/>
          </a:p>
          <a:p>
            <a:pPr marL="1004888" lvl="3" indent="-285750">
              <a:spcAft>
                <a:spcPts val="600"/>
              </a:spcAft>
            </a:pPr>
            <a:r>
              <a:rPr lang="fr-CH" dirty="0" smtClean="0"/>
              <a:t>Fond blanc, mise </a:t>
            </a:r>
            <a:r>
              <a:rPr lang="fr-CH" dirty="0"/>
              <a:t>en page sobre et aérée </a:t>
            </a:r>
            <a:endParaRPr lang="fr-CH" dirty="0" smtClean="0"/>
          </a:p>
          <a:p>
            <a:pPr marL="1004888" lvl="3" indent="-285750">
              <a:spcAft>
                <a:spcPts val="600"/>
              </a:spcAft>
            </a:pPr>
            <a:r>
              <a:rPr lang="fr-CH" dirty="0" smtClean="0"/>
              <a:t>Contenu </a:t>
            </a:r>
            <a:r>
              <a:rPr lang="fr-CH" dirty="0"/>
              <a:t>synthétique, factuel et cohérent </a:t>
            </a:r>
          </a:p>
          <a:p>
            <a:pPr marL="989013" lvl="3" indent="-285750">
              <a:spcAft>
                <a:spcPts val="600"/>
              </a:spcAft>
            </a:pPr>
            <a:r>
              <a:rPr lang="fr-CH" dirty="0"/>
              <a:t>I</a:t>
            </a:r>
            <a:r>
              <a:rPr lang="fr-CH" dirty="0" smtClean="0"/>
              <a:t>nformations personnelles</a:t>
            </a:r>
          </a:p>
          <a:p>
            <a:pPr marL="989013" lvl="3" indent="-285750">
              <a:spcAft>
                <a:spcPts val="600"/>
              </a:spcAft>
            </a:pPr>
            <a:r>
              <a:rPr lang="fr-CH" dirty="0" smtClean="0"/>
              <a:t>Expériences </a:t>
            </a:r>
            <a:r>
              <a:rPr lang="fr-CH" dirty="0"/>
              <a:t>professionnelles, emplois d'étudiants avec le taux d'occupation</a:t>
            </a:r>
          </a:p>
          <a:p>
            <a:pPr marL="989013" lvl="3" indent="-285750">
              <a:spcAft>
                <a:spcPts val="600"/>
              </a:spcAft>
            </a:pPr>
            <a:r>
              <a:rPr lang="fr-CH" dirty="0"/>
              <a:t>F</a:t>
            </a:r>
            <a:r>
              <a:rPr lang="fr-CH" dirty="0" smtClean="0"/>
              <a:t>ormation académique</a:t>
            </a:r>
          </a:p>
          <a:p>
            <a:pPr marL="989013" lvl="3" indent="-285750">
              <a:spcAft>
                <a:spcPts val="600"/>
              </a:spcAft>
            </a:pPr>
            <a:r>
              <a:rPr lang="fr-CH" dirty="0"/>
              <a:t>L</a:t>
            </a:r>
            <a:r>
              <a:rPr lang="fr-CH" dirty="0" smtClean="0"/>
              <a:t>angues</a:t>
            </a:r>
          </a:p>
          <a:p>
            <a:pPr marL="989013" lvl="3" indent="-285750">
              <a:spcAft>
                <a:spcPts val="600"/>
              </a:spcAft>
            </a:pPr>
            <a:r>
              <a:rPr lang="fr-CH" dirty="0"/>
              <a:t>V</a:t>
            </a:r>
            <a:r>
              <a:rPr lang="fr-CH" dirty="0" smtClean="0"/>
              <a:t>ie </a:t>
            </a:r>
            <a:r>
              <a:rPr lang="fr-CH" dirty="0"/>
              <a:t>associative, sports, loisirs, </a:t>
            </a:r>
            <a:r>
              <a:rPr lang="fr-CH" dirty="0" smtClean="0"/>
              <a:t>activités culturelles, pratique d'un instrument etc… </a:t>
            </a:r>
          </a:p>
          <a:p>
            <a:pPr marL="989013" lvl="3" indent="-285750">
              <a:spcAft>
                <a:spcPts val="600"/>
              </a:spcAft>
            </a:pPr>
            <a:r>
              <a:rPr lang="fr-CH" dirty="0" smtClean="0"/>
              <a:t>Références professionnelles</a:t>
            </a:r>
            <a:endParaRPr lang="fr-CH" dirty="0"/>
          </a:p>
          <a:p>
            <a:pPr marL="180975" lvl="3" indent="-180975">
              <a:spcAft>
                <a:spcPts val="60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</a:pPr>
            <a:r>
              <a:rPr lang="fr-CH" dirty="0"/>
              <a:t>Chronologie : du plus récent au plus ancien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3100" dirty="0" smtClean="0"/>
              <a:t>Le curriculum vitae (2)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9999" y="1668463"/>
            <a:ext cx="8581634" cy="4427537"/>
          </a:xfrm>
        </p:spPr>
        <p:txBody>
          <a:bodyPr/>
          <a:lstStyle/>
          <a:p>
            <a:pPr marL="179387" lvl="3" indent="0">
              <a:spcAft>
                <a:spcPts val="600"/>
              </a:spcAft>
              <a:buNone/>
            </a:pPr>
            <a:endParaRPr lang="fr-CH" dirty="0" smtClean="0"/>
          </a:p>
          <a:p>
            <a:pPr marL="180975" lvl="3" indent="-180975">
              <a:spcAft>
                <a:spcPts val="60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</a:pPr>
            <a:r>
              <a:rPr lang="fr-CH" dirty="0" smtClean="0"/>
              <a:t> Ce que votre curriculum vitae apprend à l'employeur </a:t>
            </a:r>
          </a:p>
          <a:p>
            <a:pPr marL="0" lvl="3" indent="0">
              <a:spcAft>
                <a:spcPts val="600"/>
              </a:spcAft>
              <a:buClr>
                <a:srgbClr val="AB2328"/>
              </a:buClr>
              <a:buNone/>
            </a:pPr>
            <a:endParaRPr lang="fr-CH" dirty="0" smtClean="0"/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Votre vie résumée en une page (il ne faut pas masquer un échec ou une pause) </a:t>
            </a:r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Votre personnalité / vos traits de caractère </a:t>
            </a:r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Vos activités et centres d'intérêt </a:t>
            </a:r>
            <a:r>
              <a:rPr lang="fr-CH" dirty="0" err="1" smtClean="0"/>
              <a:t>extra-curriculaires</a:t>
            </a:r>
            <a:r>
              <a:rPr lang="fr-CH" dirty="0" smtClean="0"/>
              <a:t> (hobbies, vie associative etc.)</a:t>
            </a:r>
            <a:endParaRPr lang="fr-CH" dirty="0"/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Vos connaissances linguistiques</a:t>
            </a:r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Votre esprit de synthèse</a:t>
            </a:r>
          </a:p>
          <a:p>
            <a:pPr lvl="3">
              <a:spcAft>
                <a:spcPts val="600"/>
              </a:spcAft>
            </a:pPr>
            <a:endParaRPr lang="fr-CH" dirty="0"/>
          </a:p>
          <a:p>
            <a:pPr marL="179387" lvl="3" indent="0">
              <a:spcAft>
                <a:spcPts val="600"/>
              </a:spcAft>
              <a:buNone/>
            </a:pPr>
            <a:endParaRPr lang="fr-CH" dirty="0" smtClean="0"/>
          </a:p>
          <a:p>
            <a:pPr marL="179387" lvl="3" indent="0">
              <a:spcAft>
                <a:spcPts val="600"/>
              </a:spcAft>
              <a:buNone/>
            </a:pPr>
            <a:endParaRPr lang="fr-CH" dirty="0"/>
          </a:p>
          <a:p>
            <a:pPr lvl="3">
              <a:spcAft>
                <a:spcPts val="600"/>
              </a:spcAft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Connaissances linguistiques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La lettre de motivation</a:t>
            </a:r>
          </a:p>
          <a:p>
            <a:pPr marL="0" indent="0">
              <a:buNone/>
            </a:pPr>
            <a:endParaRPr lang="fr-CH" dirty="0"/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Une orthographe impeccable est indispensable</a:t>
            </a:r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Précisez les séjours linguistiques</a:t>
            </a:r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Si </a:t>
            </a:r>
            <a:r>
              <a:rPr lang="fr-CH" dirty="0"/>
              <a:t>échanges dans une université anglophone ou germanophone durant la formation de base </a:t>
            </a:r>
            <a:r>
              <a:rPr lang="fr-CH" dirty="0" smtClean="0"/>
              <a:t>ou à </a:t>
            </a:r>
            <a:r>
              <a:rPr lang="fr-CH" dirty="0"/>
              <a:t>venir, il faut le préciser car cela améliora le niveau de </a:t>
            </a:r>
            <a:r>
              <a:rPr lang="fr-CH" dirty="0" smtClean="0"/>
              <a:t>langue</a:t>
            </a:r>
          </a:p>
          <a:p>
            <a:endParaRPr lang="fr-CH" dirty="0"/>
          </a:p>
          <a:p>
            <a:r>
              <a:rPr lang="fr-CH" dirty="0" smtClean="0"/>
              <a:t>Le curriculum vitae</a:t>
            </a:r>
          </a:p>
          <a:p>
            <a:pPr marL="0" indent="0">
              <a:buNone/>
            </a:pPr>
            <a:endParaRPr lang="fr-CH" dirty="0"/>
          </a:p>
          <a:p>
            <a:pPr marL="989013" lvl="3">
              <a:spcAft>
                <a:spcPts val="600"/>
              </a:spcAft>
            </a:pPr>
            <a:r>
              <a:rPr lang="fr-CH" dirty="0"/>
              <a:t>Le niveau de langues doit être clairement </a:t>
            </a:r>
            <a:r>
              <a:rPr lang="fr-CH" dirty="0" smtClean="0"/>
              <a:t>spécifié et idéalement certifié (First, Goethe Institut)</a:t>
            </a:r>
          </a:p>
          <a:p>
            <a:pPr marL="989013" lvl="3">
              <a:spcAft>
                <a:spcPts val="600"/>
              </a:spcAft>
            </a:pPr>
            <a:r>
              <a:rPr lang="fr-CH" dirty="0" smtClean="0"/>
              <a:t>Un niveau B2 est le minimum prérequis pour considérer une langue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remarques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(1)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0975" lvl="3" indent="-180975">
              <a:buClr>
                <a:srgbClr val="AB2328"/>
              </a:buClr>
              <a:buFont typeface="Times New Roman" panose="02020603050405020304" pitchFamily="18" charset="0"/>
              <a:buChar char="›"/>
            </a:pPr>
            <a:r>
              <a:rPr lang="fr-CH" dirty="0"/>
              <a:t>Un dossier de candidature complet comprend également :</a:t>
            </a:r>
          </a:p>
          <a:p>
            <a:pPr marL="179387" lvl="3" indent="0">
              <a:spcAft>
                <a:spcPts val="600"/>
              </a:spcAft>
              <a:buNone/>
            </a:pPr>
            <a:endParaRPr lang="fr-CH" sz="2400" u="sng" dirty="0" smtClean="0"/>
          </a:p>
          <a:p>
            <a:pPr lvl="3">
              <a:spcAft>
                <a:spcPts val="600"/>
              </a:spcAft>
            </a:pPr>
            <a:r>
              <a:rPr lang="fr-CH" dirty="0" smtClean="0"/>
              <a:t>Les </a:t>
            </a:r>
            <a:r>
              <a:rPr lang="fr-CH" u="sng" dirty="0" smtClean="0"/>
              <a:t>relevés complets</a:t>
            </a:r>
            <a:r>
              <a:rPr lang="fr-CH" dirty="0" smtClean="0"/>
              <a:t> de </a:t>
            </a:r>
            <a:r>
              <a:rPr lang="fr-CH" dirty="0"/>
              <a:t>notes universitaires </a:t>
            </a:r>
            <a:r>
              <a:rPr lang="fr-CH" u="sng" dirty="0"/>
              <a:t>et</a:t>
            </a:r>
            <a:r>
              <a:rPr lang="fr-CH" dirty="0"/>
              <a:t> de maturité 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Les diplômes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Les attestations </a:t>
            </a:r>
            <a:r>
              <a:rPr lang="fr-CH" dirty="0"/>
              <a:t>et </a:t>
            </a:r>
            <a:r>
              <a:rPr lang="fr-CH" dirty="0" smtClean="0"/>
              <a:t>certificats de travail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Les éventuelles lettres de recommandation</a:t>
            </a:r>
          </a:p>
          <a:p>
            <a:pPr marL="179387" lvl="3" indent="0">
              <a:spcAft>
                <a:spcPts val="600"/>
              </a:spcAft>
              <a:buNone/>
            </a:pPr>
            <a:endParaRPr lang="fr-CH" dirty="0"/>
          </a:p>
          <a:p>
            <a:pPr lvl="3">
              <a:spcAft>
                <a:spcPts val="600"/>
              </a:spcAft>
            </a:pPr>
            <a:endParaRPr lang="fr-CH" dirty="0"/>
          </a:p>
          <a:p>
            <a:pPr lvl="3">
              <a:spcAft>
                <a:spcPts val="600"/>
              </a:spcAft>
            </a:pPr>
            <a:endParaRPr lang="fr-CH" dirty="0" smtClean="0"/>
          </a:p>
          <a:p>
            <a:pPr marL="179387" lvl="3" indent="0">
              <a:spcAft>
                <a:spcPts val="600"/>
              </a:spcAft>
              <a:buNone/>
            </a:pPr>
            <a:endParaRPr lang="fr-CH" dirty="0" smtClean="0"/>
          </a:p>
          <a:p>
            <a:pPr marL="179387" lvl="3" indent="0">
              <a:spcAft>
                <a:spcPts val="600"/>
              </a:spcAft>
              <a:buNone/>
            </a:pPr>
            <a:endParaRPr lang="fr-CH" dirty="0" smtClean="0"/>
          </a:p>
          <a:p>
            <a:pPr lvl="5">
              <a:spcAft>
                <a:spcPts val="600"/>
              </a:spcAft>
            </a:pPr>
            <a:endParaRPr lang="fr-CH" dirty="0" smtClean="0"/>
          </a:p>
          <a:p>
            <a:pPr marL="179387" lvl="3" indent="0">
              <a:spcAft>
                <a:spcPts val="600"/>
              </a:spcAft>
              <a:buNone/>
            </a:pPr>
            <a:endParaRPr lang="fr-CH" dirty="0" smtClean="0"/>
          </a:p>
          <a:p>
            <a:pPr lvl="3">
              <a:spcAft>
                <a:spcPts val="600"/>
              </a:spcAft>
            </a:pPr>
            <a:endParaRPr lang="fr-CH" dirty="0"/>
          </a:p>
          <a:p>
            <a:pPr marL="179387" lvl="3" indent="0">
              <a:spcAft>
                <a:spcPts val="600"/>
              </a:spcAft>
              <a:buNone/>
            </a:pPr>
            <a:endParaRPr lang="fr-CH" dirty="0" smtClean="0"/>
          </a:p>
          <a:p>
            <a:pPr lvl="3">
              <a:spcAft>
                <a:spcPts val="600"/>
              </a:spcAft>
            </a:pPr>
            <a:endParaRPr lang="fr-CH" dirty="0"/>
          </a:p>
          <a:p>
            <a:pPr lvl="3">
              <a:spcAft>
                <a:spcPts val="600"/>
              </a:spcAft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remarques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(2)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Que faire avant de postuler?</a:t>
            </a:r>
          </a:p>
          <a:p>
            <a:endParaRPr lang="fr-CH" dirty="0" smtClean="0"/>
          </a:p>
          <a:p>
            <a:pPr lvl="3">
              <a:spcAft>
                <a:spcPts val="600"/>
              </a:spcAft>
            </a:pPr>
            <a:r>
              <a:rPr lang="fr-CH" dirty="0"/>
              <a:t>Un examen détaillé des exigences du poste sollicité permet la mise en avant des facteurs clés dans votre curriculum vitae et l'articulation de votre lettre de motivation autour des critères à </a:t>
            </a:r>
            <a:r>
              <a:rPr lang="fr-CH" dirty="0" smtClean="0"/>
              <a:t>remplir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La </a:t>
            </a:r>
            <a:r>
              <a:rPr lang="fr-CH" dirty="0"/>
              <a:t>consultation préalable du site Internet de l'employeur est </a:t>
            </a:r>
            <a:r>
              <a:rPr lang="fr-CH" dirty="0" smtClean="0"/>
              <a:t>indispensable; </a:t>
            </a:r>
            <a:r>
              <a:rPr lang="fr-CH" dirty="0"/>
              <a:t>elle permet de s'imprégner de la culture d'entreprise, des valeurs véhiculées, du </a:t>
            </a:r>
            <a:r>
              <a:rPr lang="fr-CH" dirty="0" smtClean="0"/>
              <a:t>vocabulaire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Réussir son entretien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3">
              <a:spcAft>
                <a:spcPts val="600"/>
              </a:spcAft>
            </a:pPr>
            <a:r>
              <a:rPr lang="fr-CH" dirty="0"/>
              <a:t>Identifier / connaître le lieu de </a:t>
            </a:r>
            <a:r>
              <a:rPr lang="fr-CH" dirty="0" smtClean="0"/>
              <a:t>l'entretien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Se renseigner sur son interlocuteur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Arriver en avance (excuser immédiatement un éventuel retard)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Tenue vestimentaire adéquate (il faut se sentir à l'aise mais bien présenté)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Etre soi-même / oser le naturel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Etre à l'écoute de son interlocuteur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Etre entreprenant</a:t>
            </a:r>
          </a:p>
          <a:p>
            <a:pPr lvl="3">
              <a:spcAft>
                <a:spcPts val="600"/>
              </a:spcAft>
            </a:pPr>
            <a:r>
              <a:rPr lang="fr-CH" dirty="0" smtClean="0"/>
              <a:t>Poser "des vraies" questions</a:t>
            </a:r>
          </a:p>
          <a:p>
            <a:endParaRPr lang="fr-CH" dirty="0"/>
          </a:p>
          <a:p>
            <a:endParaRPr lang="fr-CH" dirty="0" smtClean="0"/>
          </a:p>
          <a:p>
            <a:pPr marL="0" indent="0" algn="ctr">
              <a:buNone/>
            </a:pPr>
            <a:r>
              <a:rPr lang="fr-CH" dirty="0"/>
              <a:t>Lors d'un entretien, il faut savoir se faire confiance et prendre en considération l'interlocuteur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46750"/>
            <a:ext cx="8359200" cy="576527"/>
          </a:xfrm>
        </p:spPr>
        <p:txBody>
          <a:bodyPr/>
          <a:lstStyle/>
          <a:p>
            <a:pPr algn="ctr"/>
            <a:r>
              <a:rPr lang="fr-FR" dirty="0" smtClean="0"/>
              <a:t>Vos questions ?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sz="2800" dirty="0" smtClean="0"/>
          </a:p>
          <a:p>
            <a:pPr marL="0" indent="0" algn="ctr">
              <a:buNone/>
            </a:pPr>
            <a:endParaRPr lang="fr-CH" sz="2800" dirty="0"/>
          </a:p>
          <a:p>
            <a:pPr marL="0" indent="0" algn="ctr">
              <a:buNone/>
            </a:pPr>
            <a:r>
              <a:rPr lang="fr-CH" sz="2800" dirty="0" smtClean="0"/>
              <a:t>Je vous remercie pour votre attention et vous souhaite beaucoup de succès pour la suite de vos études et votre avenir professionnel</a:t>
            </a:r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 algn="r">
              <a:buNone/>
            </a:pPr>
            <a:r>
              <a:rPr lang="fr-CH" dirty="0" smtClean="0"/>
              <a:t>Daniel Schafer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46750"/>
            <a:ext cx="8359200" cy="576527"/>
          </a:xfrm>
        </p:spPr>
        <p:txBody>
          <a:bodyPr/>
          <a:lstStyle/>
          <a:p>
            <a:pPr algn="ctr"/>
            <a:r>
              <a:rPr lang="fr-FR" dirty="0" smtClean="0"/>
              <a:t>Votre interlocuteur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191555" y="1663513"/>
            <a:ext cx="4672117" cy="4495800"/>
          </a:xfrm>
        </p:spPr>
        <p:txBody>
          <a:bodyPr/>
          <a:lstStyle/>
          <a:p>
            <a:pPr>
              <a:spcBef>
                <a:spcPts val="831"/>
              </a:spcBef>
              <a:defRPr/>
            </a:pPr>
            <a:r>
              <a:rPr lang="fr-FR" altLang="fr-FR" sz="2000" b="1" dirty="0">
                <a:solidFill>
                  <a:schemeClr val="accent1"/>
                </a:solidFill>
              </a:rPr>
              <a:t>Formation et expérience professionnelle </a:t>
            </a:r>
            <a:endParaRPr lang="fr-FR" altLang="fr-FR" sz="2000" b="1" dirty="0" smtClean="0">
              <a:solidFill>
                <a:schemeClr val="accent1"/>
              </a:solidFill>
            </a:endParaRPr>
          </a:p>
          <a:p>
            <a:pPr>
              <a:spcBef>
                <a:spcPts val="831"/>
              </a:spcBef>
              <a:defRPr/>
            </a:pPr>
            <a:endParaRPr lang="fr-FR" altLang="fr-FR" sz="2000" b="1" dirty="0">
              <a:solidFill>
                <a:schemeClr val="accent1"/>
              </a:solidFill>
            </a:endParaRP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fr-FR" altLang="fr-FR" sz="1600" dirty="0">
                <a:latin typeface="Times New Roman" pitchFamily="18" charset="0"/>
                <a:cs typeface="Times New Roman" pitchFamily="18" charset="0"/>
              </a:rPr>
              <a:t>Université de </a:t>
            </a: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Fribourg (</a:t>
            </a:r>
            <a:r>
              <a:rPr lang="fr-FR" altLang="fr-FR" sz="1600" dirty="0" err="1" smtClean="0">
                <a:latin typeface="Times New Roman" pitchFamily="18" charset="0"/>
                <a:cs typeface="Times New Roman" pitchFamily="18" charset="0"/>
              </a:rPr>
              <a:t>lic.iur</a:t>
            </a: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fr-FR" altLang="fr-FR" sz="1600" dirty="0">
                <a:latin typeface="Times New Roman" pitchFamily="18" charset="0"/>
                <a:cs typeface="Times New Roman" pitchFamily="18" charset="0"/>
              </a:rPr>
              <a:t>Université de </a:t>
            </a: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Hanovre (M.L.E.)</a:t>
            </a:r>
            <a:endParaRPr lang="fr-FR" altLang="fr-F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Admission au barreau de Genève</a:t>
            </a:r>
            <a:endParaRPr lang="fr-CH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1999 Collaborateur chez </a:t>
            </a:r>
            <a:r>
              <a:rPr lang="fr-FR" altLang="fr-FR" sz="1600" dirty="0">
                <a:latin typeface="Times New Roman" pitchFamily="18" charset="0"/>
                <a:cs typeface="Times New Roman" pitchFamily="18" charset="0"/>
              </a:rPr>
              <a:t>Lenz &amp; Staehelin</a:t>
            </a: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2001 Université de Boston (LL.M.)</a:t>
            </a: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FR" altLang="fr-FR" sz="1600" dirty="0" smtClean="0">
                <a:latin typeface="Times New Roman" pitchFamily="18" charset="0"/>
                <a:cs typeface="Times New Roman" pitchFamily="18" charset="0"/>
              </a:rPr>
              <a:t>2004 Expert fiscal diplômé</a:t>
            </a:r>
            <a:endParaRPr lang="fr-FR" altLang="fr-FR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831"/>
              </a:spcBef>
              <a:buFont typeface="Times New Roman" panose="02020603050405020304" pitchFamily="18" charset="0"/>
              <a:buChar char="›"/>
              <a:defRPr/>
            </a:pPr>
            <a:r>
              <a:rPr lang="fr-CH" altLang="fr-FR" sz="1600" dirty="0" smtClean="0"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fr-CH" altLang="fr-FR" sz="1600" dirty="0">
                <a:latin typeface="Times New Roman" pitchFamily="18" charset="0"/>
                <a:cs typeface="Times New Roman" pitchFamily="18" charset="0"/>
              </a:rPr>
              <a:t>Associé chez Lenz &amp; </a:t>
            </a:r>
            <a:r>
              <a:rPr lang="fr-CH" altLang="fr-FR" sz="1600" dirty="0" smtClean="0">
                <a:latin typeface="Times New Roman" pitchFamily="18" charset="0"/>
                <a:cs typeface="Times New Roman" pitchFamily="18" charset="0"/>
              </a:rPr>
              <a:t>Staehelin</a:t>
            </a:r>
          </a:p>
          <a:p>
            <a:pPr marL="85725" indent="-85725">
              <a:spcBef>
                <a:spcPts val="831"/>
              </a:spcBef>
              <a:defRPr/>
            </a:pPr>
            <a:endParaRPr lang="fr-FR" altLang="fr-FR" sz="2000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CH" altLang="fr-F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 smtClean="0"/>
              <a:t>Daniel Schafer</a:t>
            </a:r>
            <a:endParaRPr lang="fr-CH" dirty="0"/>
          </a:p>
        </p:txBody>
      </p:sp>
      <p:pic>
        <p:nvPicPr>
          <p:cNvPr id="1026" name="Picture 2" descr="http://doconline.ls.lan/intranet/Shared%20Documents/Pictures%20color/Geneva/01_Partners/Schafer_Daniel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46750"/>
            <a:ext cx="8359200" cy="576527"/>
          </a:xfrm>
        </p:spPr>
        <p:txBody>
          <a:bodyPr/>
          <a:lstStyle/>
          <a:p>
            <a:pPr algn="ctr"/>
            <a:r>
              <a:rPr lang="fr-FR" dirty="0" smtClean="0"/>
              <a:t>Lenz &amp; Staehelin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6037" y="1668463"/>
            <a:ext cx="8452162" cy="4427537"/>
          </a:xfrm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Etude indépendante </a:t>
            </a:r>
            <a:r>
              <a:rPr lang="fr-FR" altLang="fr-FR" dirty="0">
                <a:latin typeface="Times New Roman" pitchFamily="18" charset="0"/>
                <a:cs typeface="Times New Roman" pitchFamily="18" charset="0"/>
              </a:rPr>
              <a:t>disposant d'un vaste réseau mondial de cabinets d'avocats correspondants de premier plan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Présente en Suisse romande et en Suisse alémanique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Habituée à travailler dans un contexte international et à collaborer avec des avocats étrangers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CH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Structure simplifiée par domaine de droit (practice groups)</a:t>
            </a:r>
            <a:endParaRPr lang="fr-CH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altLang="fr-F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Conseil et assistance en plusieurs langues, dont le français, l'allemand, l'italien, </a:t>
            </a:r>
            <a:r>
              <a:rPr lang="fr-FR" altLang="fr-FR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l'anglais, l'espagnol</a:t>
            </a:r>
            <a:r>
              <a:rPr lang="fr-FR" altLang="fr-FR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le russe, le chinois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altLang="fr-FR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altLang="fr-FR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CH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CH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CH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CH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alt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  <a:defRPr/>
            </a:pPr>
            <a:endParaRPr lang="fr-FR" alt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179387" lvl="3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r-FR" alt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defRPr/>
            </a:pPr>
            <a:endParaRPr lang="fr-FR" altLang="fr-FR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16" tIns="45707" rIns="91416" bIns="45707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Expertise dans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domaines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droit</a:t>
            </a:r>
            <a:endParaRPr lang="de-CH" altLang="de-DE" dirty="0" smtClean="0">
              <a:solidFill>
                <a:srgbClr val="4A4A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9264" y="6386513"/>
            <a:ext cx="2133600" cy="193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113504" tIns="56752" rIns="113504" bIns="56752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15BE6-4C2C-4C98-B356-FBF4641C1E6A}" type="slidenum">
              <a:rPr lang="en-US"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07992" y="1734425"/>
            <a:ext cx="2031608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Asset Management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7799" y="4050354"/>
            <a:ext cx="458097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Technology Media Telecoms and Outsourcing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103040" y="5636981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Private Clients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06464" y="5668442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Litigation and Arbitration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472839" y="2550141"/>
            <a:ext cx="1913200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Investigations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04725" y="2978694"/>
            <a:ext cx="2119427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Intellectual Property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363" y="3125572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Insolvency and Restructuring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942538" y="4620667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Employment, Pension and Immigration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794795" y="5228031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Corporate and M&amp;A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267842" y="2477738"/>
            <a:ext cx="1697270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Competition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86039" y="1926327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Commercial and Contracts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8443" y="3692631"/>
            <a:ext cx="2302928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Capital Markets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49264" y="4796699"/>
            <a:ext cx="2223863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Banking et Finance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083729" y="2216990"/>
            <a:ext cx="1589398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Real Estate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132758" y="3377008"/>
            <a:ext cx="832354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Tax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Expertise </a:t>
            </a:r>
            <a:r>
              <a:rPr lang="de-CH" altLang="de-DE" dirty="0" err="1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de-CH" altLang="de-DE" dirty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altLang="de-DE" dirty="0" err="1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de-CH" altLang="de-DE" dirty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secteurs</a:t>
            </a:r>
            <a:r>
              <a:rPr lang="de-CH" altLang="de-DE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altLang="de-DE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d'activité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91554" y="1561223"/>
            <a:ext cx="377666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64127" indent="-164127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 typeface="Lucida Grande"/>
              <a:buChar char="›"/>
              <a:tabLst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361950" indent="-171450" algn="l" defTabSz="422041" rtl="0" eaLnBrk="1" latinLnBrk="0" hangingPunct="1">
              <a:spcBef>
                <a:spcPts val="831"/>
              </a:spcBef>
              <a:spcAft>
                <a:spcPts val="2492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 sz="1800" b="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2931" indent="0" algn="l" defTabSz="422041" rtl="0" eaLnBrk="1" latinLnBrk="0" hangingPunct="1">
              <a:spcBef>
                <a:spcPct val="20000"/>
              </a:spcBef>
              <a:buFont typeface="Lucida Grande"/>
              <a:buNone/>
              <a:tabLst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71454" indent="0" algn="l" defTabSz="42204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502640" indent="-159731" algn="l" defTabSz="485055" rtl="0" eaLnBrk="1" latinLnBrk="0" hangingPunct="1">
              <a:spcBef>
                <a:spcPct val="20000"/>
              </a:spcBef>
              <a:buFont typeface="Arial"/>
              <a:buChar char="•"/>
              <a:defRPr sz="1800" b="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2321227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>
              <a:buFont typeface="Lucida Grande"/>
              <a:buNone/>
            </a:pPr>
            <a:endParaRPr lang="en-GB" altLang="zh-CN" sz="1600" b="1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2854" y="4158166"/>
            <a:ext cx="94078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57618" y="2642682"/>
            <a:ext cx="2863545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Data Protection and Privacy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74590" y="2223249"/>
            <a:ext cx="1731599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Consumer Goods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58778" y="5269501"/>
            <a:ext cx="1842214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Financial Services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889390" y="4878506"/>
            <a:ext cx="94078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57618" y="4353476"/>
            <a:ext cx="94078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err="1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FinTech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7610" y="5360061"/>
            <a:ext cx="3135244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Foundations and Philanthropy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917571" y="2528049"/>
            <a:ext cx="1214981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Industrial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89390" y="1677875"/>
            <a:ext cx="3313337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Healthcare and Life Sciences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59515" y="4199030"/>
            <a:ext cx="1133458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Telecoms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191771" y="4429928"/>
            <a:ext cx="94078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de-DE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726223" y="3163984"/>
            <a:ext cx="940782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17571" y="3642952"/>
            <a:ext cx="1380795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Public Sector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96173" y="3498079"/>
            <a:ext cx="3824990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Construction, Infrastructure Projects</a:t>
            </a:r>
            <a:endParaRPr lang="en-GB" altLang="zh-CN" sz="1600" dirty="0">
              <a:solidFill>
                <a:srgbClr val="4A4A4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059515" y="2180172"/>
            <a:ext cx="1214981" cy="338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16" tIns="45707" rIns="91416" bIns="45707">
            <a:spAutoFit/>
          </a:bodyPr>
          <a:lstStyle>
            <a:lvl1pPr marL="131710" indent="-131710" algn="l" defTabSz="338864" rtl="0" eaLnBrk="0" fontAlgn="base" hangingPunct="0">
              <a:spcBef>
                <a:spcPts val="665"/>
              </a:spcBef>
              <a:spcAft>
                <a:spcPct val="0"/>
              </a:spcAft>
              <a:buClr>
                <a:schemeClr val="accent2"/>
              </a:buClr>
              <a:buFont typeface="Lucida Grande"/>
              <a:buChar char="›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291551" indent="-138103" algn="l" defTabSz="338864" rtl="0" eaLnBrk="0" fontAlgn="base" hangingPunct="0">
              <a:spcBef>
                <a:spcPts val="665"/>
              </a:spcBef>
              <a:spcAft>
                <a:spcPts val="2004"/>
              </a:spcAft>
              <a:buClr>
                <a:srgbClr val="C00000"/>
              </a:buClr>
              <a:buFont typeface="Courier New" pitchFamily="49" charset="0"/>
              <a:buChar char="­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1279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38103" algn="l" defTabSz="338864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404079" indent="-127873" algn="l" defTabSz="3900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1869748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09703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49657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9611" indent="-169977" algn="l" defTabSz="339954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104607" eaLnBrk="1" hangingPunct="1">
              <a:buNone/>
            </a:pPr>
            <a:r>
              <a:rPr lang="en-GB" altLang="zh-CN" sz="1600" dirty="0" smtClean="0">
                <a:solidFill>
                  <a:srgbClr val="4A4A49"/>
                </a:solidFill>
                <a:latin typeface="Times New Roman" pitchFamily="18" charset="0"/>
                <a:cs typeface="Times New Roman" pitchFamily="18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2982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846750"/>
            <a:ext cx="8359200" cy="1643607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Conseils aux étudiants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pour l'établissement du dossier de candidature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smtClean="0"/>
              <a:t>La lettre </a:t>
            </a:r>
            <a:r>
              <a:rPr lang="fr-CH" dirty="0"/>
              <a:t>de </a:t>
            </a:r>
            <a:r>
              <a:rPr lang="fr-CH" dirty="0" smtClean="0"/>
              <a:t>motivation (1)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80975" lvl="3" indent="-180975">
              <a:spcAft>
                <a:spcPts val="60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</a:pPr>
            <a:endParaRPr lang="fr-CH" dirty="0" smtClean="0"/>
          </a:p>
          <a:p>
            <a:pPr lvl="3">
              <a:spcAft>
                <a:spcPts val="600"/>
              </a:spcAft>
            </a:pPr>
            <a:endParaRPr lang="fr-CH" dirty="0" smtClean="0"/>
          </a:p>
          <a:p>
            <a:pPr lvl="3">
              <a:spcAft>
                <a:spcPts val="600"/>
              </a:spcAft>
            </a:pPr>
            <a:r>
              <a:rPr lang="fr-CH" dirty="0" smtClean="0"/>
              <a:t>La </a:t>
            </a:r>
            <a:r>
              <a:rPr lang="fr-CH" dirty="0"/>
              <a:t>lettre de motivation est encore plus déterminante que le CV pour un profil junior</a:t>
            </a:r>
          </a:p>
          <a:p>
            <a:pPr lvl="3">
              <a:spcAft>
                <a:spcPts val="600"/>
              </a:spcAft>
            </a:pPr>
            <a:r>
              <a:rPr lang="fr-CH" dirty="0"/>
              <a:t>Présentation : même police de caractères que le </a:t>
            </a:r>
            <a:r>
              <a:rPr lang="fr-CH" dirty="0" smtClean="0"/>
              <a:t>CV et </a:t>
            </a:r>
            <a:r>
              <a:rPr lang="fr-CH" u="sng" dirty="0" smtClean="0"/>
              <a:t>doit tenir sur une page</a:t>
            </a:r>
            <a:endParaRPr lang="fr-CH" u="sng" dirty="0"/>
          </a:p>
          <a:p>
            <a:pPr lvl="3">
              <a:spcAft>
                <a:spcPts val="600"/>
              </a:spcAft>
            </a:pPr>
            <a:r>
              <a:rPr lang="fr-CH" dirty="0"/>
              <a:t>Contenu : informations complémentaires au CV, argumentation ciblée et personnalisée </a:t>
            </a:r>
          </a:p>
          <a:p>
            <a:pPr lvl="3">
              <a:spcAft>
                <a:spcPts val="600"/>
              </a:spcAft>
            </a:pPr>
            <a:r>
              <a:rPr lang="fr-CH" dirty="0"/>
              <a:t>Formulation claire et concise </a:t>
            </a:r>
            <a:endParaRPr lang="fr-CH" dirty="0" smtClean="0"/>
          </a:p>
          <a:p>
            <a:pPr lvl="3">
              <a:spcAft>
                <a:spcPts val="600"/>
              </a:spcAft>
            </a:pPr>
            <a:r>
              <a:rPr lang="fr-CH" dirty="0" smtClean="0"/>
              <a:t>Relecture </a:t>
            </a:r>
            <a:r>
              <a:rPr lang="fr-CH" dirty="0"/>
              <a:t>pour éliminer toute faute d'orthographe, de </a:t>
            </a:r>
            <a:r>
              <a:rPr lang="fr-CH" dirty="0" smtClean="0"/>
              <a:t>grammaire et de style</a:t>
            </a:r>
          </a:p>
          <a:p>
            <a:pPr marL="179387" lvl="3" indent="0">
              <a:spcAft>
                <a:spcPts val="600"/>
              </a:spcAft>
              <a:buNone/>
            </a:pPr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Uni Emploi 2015">
  <a:themeElements>
    <a:clrScheme name="Custom 1">
      <a:dk1>
        <a:sysClr val="windowText" lastClr="000000"/>
      </a:dk1>
      <a:lt1>
        <a:srgbClr val="FFFFFF"/>
      </a:lt1>
      <a:dk2>
        <a:srgbClr val="82807C"/>
      </a:dk2>
      <a:lt2>
        <a:srgbClr val="6B6966"/>
      </a:lt2>
      <a:accent1>
        <a:srgbClr val="4A4A49"/>
      </a:accent1>
      <a:accent2>
        <a:srgbClr val="A00F14"/>
      </a:accent2>
      <a:accent3>
        <a:srgbClr val="475C6D"/>
      </a:accent3>
      <a:accent4>
        <a:srgbClr val="E3E0D8"/>
      </a:accent4>
      <a:accent5>
        <a:srgbClr val="B4B3B0"/>
      </a:accent5>
      <a:accent6>
        <a:srgbClr val="FCD5B5"/>
      </a:accent6>
      <a:hlink>
        <a:srgbClr val="0000FF"/>
      </a:hlink>
      <a:folHlink>
        <a:srgbClr val="800080"/>
      </a:folHlink>
    </a:clrScheme>
    <a:fontScheme name="L&amp;S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&amp;S Theme" id="{C2BB7741-9A61-418D-A807-D7E54AD173DC}" vid="{A703B370-4FB2-4701-990D-8E41004DE8EE}"/>
    </a:ext>
  </a:extLst>
</a:theme>
</file>

<file path=ppt/theme/theme2.xml><?xml version="1.0" encoding="utf-8"?>
<a:theme xmlns:a="http://schemas.openxmlformats.org/drawingml/2006/main" name="LS_POWERPOINT">
  <a:themeElements>
    <a:clrScheme name="Custom 1">
      <a:dk1>
        <a:sysClr val="windowText" lastClr="000000"/>
      </a:dk1>
      <a:lt1>
        <a:srgbClr val="FFFFFF"/>
      </a:lt1>
      <a:dk2>
        <a:srgbClr val="82807C"/>
      </a:dk2>
      <a:lt2>
        <a:srgbClr val="6B6966"/>
      </a:lt2>
      <a:accent1>
        <a:srgbClr val="4A4A49"/>
      </a:accent1>
      <a:accent2>
        <a:srgbClr val="A00F14"/>
      </a:accent2>
      <a:accent3>
        <a:srgbClr val="475C6D"/>
      </a:accent3>
      <a:accent4>
        <a:srgbClr val="E3E0D8"/>
      </a:accent4>
      <a:accent5>
        <a:srgbClr val="B4B3B0"/>
      </a:accent5>
      <a:accent6>
        <a:srgbClr val="FCD5B5"/>
      </a:accent6>
      <a:hlink>
        <a:srgbClr val="0000FF"/>
      </a:hlink>
      <a:folHlink>
        <a:srgbClr val="800080"/>
      </a:folHlink>
    </a:clrScheme>
    <a:fontScheme name="L&amp;S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&amp;S Theme" id="{C2BB7741-9A61-418D-A807-D7E54AD173DC}" vid="{A703B370-4FB2-4701-990D-8E41004DE8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ForumUni Emploi 2015</Template>
  <TotalTime>0</TotalTime>
  <Words>833</Words>
  <Application>Microsoft Office PowerPoint</Application>
  <PresentationFormat>Affichage à l'écran (4:3)</PresentationFormat>
  <Paragraphs>182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SimSun</vt:lpstr>
      <vt:lpstr>Arial</vt:lpstr>
      <vt:lpstr>Calibri</vt:lpstr>
      <vt:lpstr>Courier New</vt:lpstr>
      <vt:lpstr>Lucida Grande</vt:lpstr>
      <vt:lpstr>Times New Roman</vt:lpstr>
      <vt:lpstr>Wingdings 2</vt:lpstr>
      <vt:lpstr>ForumUni Emploi 2015</vt:lpstr>
      <vt:lpstr>LS_POWERPOINT</vt:lpstr>
      <vt:lpstr>Workshop AED - Réussir sa candidature  Atelier du 21 avril 2021   Intervention de Me Daniel Schafer, Associé de l'Etude Lenz &amp; Staehelin  </vt:lpstr>
      <vt:lpstr>Votre interlocuteur</vt:lpstr>
      <vt:lpstr>Présentation PowerPoint</vt:lpstr>
      <vt:lpstr>Lenz &amp; Staehelin</vt:lpstr>
      <vt:lpstr>Présentation PowerPoint</vt:lpstr>
      <vt:lpstr>Expertise dans tous les domaines du droit</vt:lpstr>
      <vt:lpstr>Expertise dans tous les secteurs d'activité</vt:lpstr>
      <vt:lpstr>Conseils aux étudiants pour l'établissement du dossier de candidature</vt:lpstr>
      <vt:lpstr>La lettre de motivation (1)</vt:lpstr>
      <vt:lpstr>La lettre de motivation (2)</vt:lpstr>
      <vt:lpstr>Le curriculum vitae (1) </vt:lpstr>
      <vt:lpstr>Le curriculum vitae (2) </vt:lpstr>
      <vt:lpstr>Connaissances linguistiques</vt:lpstr>
      <vt:lpstr>Autres remarques (1)</vt:lpstr>
      <vt:lpstr>Autres remarques (2)</vt:lpstr>
      <vt:lpstr>Réussir son entretien</vt:lpstr>
      <vt:lpstr>Vos questions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2015-10-30T15:40:13Z</dcterms:created>
  <dcterms:modified xsi:type="dcterms:W3CDTF">2021-04-19T15:11:53Z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erence">
    <vt:lpwstr>I1.1170714_1</vt:lpwstr>
  </property>
</Properties>
</file>