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ab00fdea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9ab00fdea1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ab00fdea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9ab00fdea1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dc1ac3f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C’est bon - ATK</a:t>
            </a:r>
            <a:endParaRPr/>
          </a:p>
        </p:txBody>
      </p:sp>
      <p:sp>
        <p:nvSpPr>
          <p:cNvPr id="172" name="Google Shape;172;g9dc1ac3f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ab00fdea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C’est bon - ATK</a:t>
            </a:r>
            <a:endParaRPr/>
          </a:p>
        </p:txBody>
      </p:sp>
      <p:sp>
        <p:nvSpPr>
          <p:cNvPr id="181" name="Google Shape;181;g9ab00fdea1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52af8ed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f52af8eddd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ab00fdea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C’est bon - ATK</a:t>
            </a:r>
            <a:endParaRPr/>
          </a:p>
        </p:txBody>
      </p:sp>
      <p:sp>
        <p:nvSpPr>
          <p:cNvPr id="199" name="Google Shape;199;g9ab00fdea1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dae8335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9dae83350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C’est bon - ATK </a:t>
            </a:r>
            <a:endParaRPr/>
          </a:p>
        </p:txBody>
      </p:sp>
      <p:sp>
        <p:nvSpPr>
          <p:cNvPr id="215" name="Google Shape;2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ab00fdea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ab00fde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C’est bon - ATK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ab00fdea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9ab00fdea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ab00fdea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9ab00fdea1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ab00fdea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C’est bon - ATK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9ab00fdea1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ab00fdea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9ab00fdea1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ab00fdea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9ab00fdea1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526a1ca0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526a1ca0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304800" y="240625"/>
            <a:ext cx="11582400" cy="6304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hyperlink" Target="mailto:conseilleres-droit@unige.ch" TargetMode="External"/><Relationship Id="rId5" Type="http://schemas.openxmlformats.org/officeDocument/2006/relationships/hyperlink" Target="https://www.unige.ch/droit/fac/organisation/conseillere/" TargetMode="External"/><Relationship Id="rId6" Type="http://schemas.openxmlformats.org/officeDocument/2006/relationships/hyperlink" Target="mailto:secretariat-etudiants-droit@unige.ch" TargetMode="External"/><Relationship Id="rId7" Type="http://schemas.openxmlformats.org/officeDocument/2006/relationships/hyperlink" Target="https://www.unige.ch/droit/fac/organisation/secretariat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hyperlink" Target="https://unige.ch" TargetMode="External"/><Relationship Id="rId5" Type="http://schemas.openxmlformats.org/officeDocument/2006/relationships/hyperlink" Target="https://catalogue-si.unige.ch/uniflow" TargetMode="External"/><Relationship Id="rId6" Type="http://schemas.openxmlformats.org/officeDocument/2006/relationships/hyperlink" Target="https://catalogue-si.unige.ch/vpn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7366000" y="930975"/>
            <a:ext cx="4217400" cy="3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fr-FR" sz="6300">
                <a:solidFill>
                  <a:srgbClr val="FFFFFF"/>
                </a:solidFill>
              </a:rPr>
              <a:t>Association des étudiant.e.s</a:t>
            </a:r>
            <a:br>
              <a:rPr lang="fr-FR" sz="6300">
                <a:solidFill>
                  <a:srgbClr val="FFFFFF"/>
                </a:solidFill>
              </a:rPr>
            </a:br>
            <a:r>
              <a:rPr lang="fr-FR" sz="6300">
                <a:solidFill>
                  <a:srgbClr val="FFFFFF"/>
                </a:solidFill>
              </a:rPr>
              <a:t>en droit</a:t>
            </a:r>
            <a:endParaRPr sz="6300">
              <a:solidFill>
                <a:srgbClr val="FFFFFF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7534652" y="4770120"/>
            <a:ext cx="38670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500">
                <a:solidFill>
                  <a:srgbClr val="FFFFFF"/>
                </a:solidFill>
              </a:rPr>
              <a:t>Depuis 1968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descr="Une image contenant objet, horloge, dessin&#10;&#10;Description générée automatiquement" id="87" name="Google Shape;87;p13"/>
          <p:cNvPicPr preferRelativeResize="0"/>
          <p:nvPr/>
        </p:nvPicPr>
        <p:blipFill rotWithShape="1">
          <a:blip r:embed="rId4">
            <a:alphaModFix/>
          </a:blip>
          <a:srcRect b="2" l="0" r="2" t="625"/>
          <a:stretch/>
        </p:blipFill>
        <p:spPr>
          <a:xfrm>
            <a:off x="20" y="10"/>
            <a:ext cx="6901089" cy="6857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Histoire du droit</a:t>
            </a:r>
            <a:endParaRPr/>
          </a:p>
        </p:txBody>
      </p:sp>
      <p:pic>
        <p:nvPicPr>
          <p:cNvPr descr="Une image contenant objet, horloge, dessin&#10;&#10;Description générée automatiquement"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1066800" y="1562100"/>
            <a:ext cx="8877300" cy="30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cours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Textes à commenter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de cartes pour l’examen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Annoter le plan de cours.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Analyser les textes selon les trois critères : identification, objet, portée.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Rattacher chaque carte à une partie du plan de cours.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de juin ou session d’août: pas open book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 Girardin - M5027 - email: Marine.Girardin@etu.unige.ch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contacter le professeur: Romain.Cuttat@unige.ch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1066800" y="23081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Questions?</a:t>
            </a:r>
            <a:endParaRPr/>
          </a:p>
        </p:txBody>
      </p:sp>
      <p:pic>
        <p:nvPicPr>
          <p:cNvPr descr="Une image contenant objet, horloge, dessin&#10;&#10;Description générée automatiquement" id="167" name="Google Shape;1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965100" y="0"/>
            <a:ext cx="102618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Tremplin des 1ères</a:t>
            </a:r>
            <a:endParaRPr/>
          </a:p>
        </p:txBody>
      </p:sp>
      <p:pic>
        <p:nvPicPr>
          <p:cNvPr descr="Une image contenant objet, horloge, dessin&#10;&#10;Description générée automatiquement" id="175" name="Google Shape;17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1066800" y="1866900"/>
            <a:ext cx="8877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033" y="1866900"/>
            <a:ext cx="4041949" cy="4029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Informations complémentaires</a:t>
            </a:r>
            <a:endParaRPr/>
          </a:p>
        </p:txBody>
      </p:sp>
      <p:pic>
        <p:nvPicPr>
          <p:cNvPr descr="Une image contenant objet, horloge, dessin&#10;&#10;Description générée automatiquement" id="184" name="Google Shape;1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1066800" y="1562100"/>
            <a:ext cx="8877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Conseillères aux études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Mme Bita Bertossa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Numéro de téléphone : +41 22 37 98607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: MAIL 3005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Mme Caterina Gidari Wassmer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Numéro de téléphone : +41 22 37 98563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: MAIL 3003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Adresse mail : </a:t>
            </a:r>
            <a:r>
              <a:rPr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conseilleres-droit@unige.ch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https://www.unige.ch/droit/fac/organisation/conseillere/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Secrétariat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étudiants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Numéro de téléphone : +41 (0)22.379.84.81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Lundi, mercredi et jeudi de 10h à 12h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Salles : M3093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lundi, mercredi et jeudi de 10h15 à 12h15 et mardi de 14h à 16h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Adresse mail : </a:t>
            </a:r>
            <a:r>
              <a:rPr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secretariat-etudiants-droit@unige.ch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https://www.unige.ch/droit/fac/organisation/secretariat/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REUSSIRDROIT - UNIGE</a:t>
            </a:r>
            <a:endParaRPr/>
          </a:p>
        </p:txBody>
      </p:sp>
      <p:pic>
        <p:nvPicPr>
          <p:cNvPr descr="Une image contenant objet, horloge, dessin&#10;&#10;Description générée automatiquement" id="192" name="Google Shape;1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75" y="2212825"/>
            <a:ext cx="5929477" cy="351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6"/>
          <p:cNvCxnSpPr/>
          <p:nvPr/>
        </p:nvCxnSpPr>
        <p:spPr>
          <a:xfrm>
            <a:off x="6995050" y="1893925"/>
            <a:ext cx="0" cy="402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6"/>
          <p:cNvSpPr txBox="1"/>
          <p:nvPr/>
        </p:nvSpPr>
        <p:spPr>
          <a:xfrm>
            <a:off x="7223825" y="2608300"/>
            <a:ext cx="4354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Quand ? :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 </a:t>
            </a:r>
            <a:r>
              <a:rPr b="1" lang="fr-FR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octobre de 18h15 à 19h45</a:t>
            </a:r>
            <a:r>
              <a:rPr lang="fr-FR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(la salle sera communiquée ultérieurement)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inscriptions sont ouvertes sur Moodle, code REUSSIRDROIT.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Installation de l’imprimante et du VPN</a:t>
            </a:r>
            <a:endParaRPr/>
          </a:p>
        </p:txBody>
      </p:sp>
      <p:pic>
        <p:nvPicPr>
          <p:cNvPr descr="Une image contenant objet, horloge, dessin&#10;&#10;Description générée automatiquement" id="202" name="Google Shape;20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/>
        </p:nvSpPr>
        <p:spPr>
          <a:xfrm>
            <a:off x="1066800" y="2171700"/>
            <a:ext cx="8877300" cy="30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de l’université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https://unige.ch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Lien pour installer l’imprimante: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https://catalogue-si.unige.ch/uniflow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Lien pour installer le VPN: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https://catalogue-si.unige.ch/vpn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Mot de la fin</a:t>
            </a:r>
            <a:endParaRPr/>
          </a:p>
        </p:txBody>
      </p:sp>
      <p:pic>
        <p:nvPicPr>
          <p:cNvPr descr="Une image contenant objet, horloge, dessin&#10;&#10;Description générée automatiquement" id="210" name="Google Shape;2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1066800" y="2187000"/>
            <a:ext cx="9717900" cy="2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travail régulier paie toujours 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N’hésite pas à nous demander de l’aide (via Instagram ou e-mail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rgbClr val="262626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lang="fr-FR" sz="2000">
                <a:solidFill>
                  <a:srgbClr val="262626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Assemblée générale de l'AED aura lieu le mercredi 6 octobre à 18h15 en salle MR030. Rejoins-nous dans l’assoc’ si tu le souhaites! </a:t>
            </a:r>
            <a:endParaRPr sz="2000">
              <a:solidFill>
                <a:srgbClr val="262626"/>
              </a:solidFill>
              <a:highlight>
                <a:srgbClr val="FAFA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Bonne chance 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/>
        </p:nvSpPr>
        <p:spPr>
          <a:xfrm>
            <a:off x="5905974" y="637700"/>
            <a:ext cx="55707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Bonne </a:t>
            </a:r>
            <a:r>
              <a:rPr lang="fr-FR" sz="3700">
                <a:latin typeface="Times New Roman"/>
                <a:ea typeface="Times New Roman"/>
                <a:cs typeface="Times New Roman"/>
                <a:sym typeface="Times New Roman"/>
              </a:rPr>
              <a:t>chance pour la suite </a:t>
            </a:r>
            <a:r>
              <a:rPr lang="fr-FR" sz="3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3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7694025" y="2389625"/>
            <a:ext cx="3385500" cy="3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www.aed-geneve.ch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aed@unige.ch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@aedunige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AEDGeneve</a:t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ne image contenant objet, horloge, dessin&#10;&#10;Description générée automatiquement" id="219" name="Google Shape;21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493" y="978400"/>
            <a:ext cx="4944221" cy="4944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hoto, sombre, debout&#10;&#10;Description générée automatiquement" id="220" name="Google Shape;22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4400" y="4538142"/>
            <a:ext cx="925550" cy="51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9025" y="5277225"/>
            <a:ext cx="925550" cy="9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0175" y="3429339"/>
            <a:ext cx="638200" cy="63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0175" y="2476050"/>
            <a:ext cx="638199" cy="632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Déroulement de la séance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1036325" y="2001525"/>
            <a:ext cx="9855300" cy="24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Informations générales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Présentation de chaque branche de 1ère année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Questions?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Informations complémentaires (contacts, aide à l’apprentissage, outils de travail)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Mot de la fin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objet, horloge, dessin&#10;&#10;Description générée automatiquement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1066800" y="288590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Informations générales mais importantes !</a:t>
            </a:r>
            <a:endParaRPr/>
          </a:p>
        </p:txBody>
      </p:sp>
      <p:pic>
        <p:nvPicPr>
          <p:cNvPr descr="Une image contenant objet, horloge, dessin&#10;&#10;Description générée automatiquement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1066800" y="1584150"/>
            <a:ext cx="8877300" cy="30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 – janvier</a:t>
            </a:r>
            <a:endParaRPr sz="1500"/>
          </a:p>
          <a:p>
            <a:pPr indent="-29210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Concerne le droit pénal, le droit constitutionnel et le droit civil </a:t>
            </a:r>
            <a:endParaRPr sz="1500"/>
          </a:p>
          <a:p>
            <a:pPr indent="-29210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note du CC compte 1/3 de votre note finale si elle est supérieure </a:t>
            </a: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votre note d’examen</a:t>
            </a: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finale</a:t>
            </a: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endParaRPr sz="1500"/>
          </a:p>
          <a:p>
            <a:pPr indent="-2921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Sessions d’examens – mai/juin et août/septembre</a:t>
            </a:r>
            <a:endParaRPr sz="1500"/>
          </a:p>
          <a:p>
            <a:pPr indent="-2921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 de réussite : minimum 24 points sur 36, équivalent de 4.00 de moyenne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 pour refaire l’année : minimum 18 points sur 36, équivalent de 3.00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Tentatives – 3 en tout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Crédits – il suffit d’avoir la moyenne pour avoir tous les crédits (60 crédits en 1</a:t>
            </a:r>
            <a:r>
              <a:rPr baseline="30000"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550" y="4894204"/>
            <a:ext cx="1008501" cy="1412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2247175" y="5387375"/>
            <a:ext cx="87783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plus d’infos, se référer au Règlement d’études (voir Plan d’études, p. 44 ss).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Droit pénal général </a:t>
            </a:r>
            <a:endParaRPr/>
          </a:p>
        </p:txBody>
      </p:sp>
      <p:pic>
        <p:nvPicPr>
          <p:cNvPr descr="Une image contenant objet, horloge, dessin&#10;&#10;Description générée automatiquement"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1066800" y="1790675"/>
            <a:ext cx="8877300" cy="4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Pénal, Code de procédure pénale, les textes légaux distribués par le prof (TL)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Canevas CA 1 à 5. Faire son propre canevas est fortement conseillé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 au cours et aux séances de travail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Préparer les cas pratiques, lire les DB et résumer l’essentiel, compléter canevas grâce aux DB, fiche par article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S’accrocher 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des assistants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Lydia BOUSHI, Lundi 12h15-14h15, 3028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Alexia BLANCHET, Mardi 14h-16h, 3032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Justine BARTON, Mercredi 14h-16h, 3056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Louise RIVA, Jeudi 9h-11h, 3036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Droit constitutionnel </a:t>
            </a:r>
            <a:endParaRPr/>
          </a:p>
        </p:txBody>
      </p:sp>
      <p:pic>
        <p:nvPicPr>
          <p:cNvPr descr="Une image contenant objet, horloge, dessin&#10;&#10;Description générée automatiquement"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1066800" y="1490375"/>
            <a:ext cx="8877300" cy="4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Matériel nécessaire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Grands Bleus (surtout Tome I)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Constitution suisse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Recueil de jurisprudence et de lois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Avant le cours : Lire le Grand Bleu, le résumer, ou à tout le moins savoir si repérer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Pendant le cours : Compléter ses notes avec ce que dit le prof et les éventuels PPT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Prendre des très bonnes corrections lors des séances de travail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Annoter au maximum la Constitution et les lois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des assistants: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Agata AGLIATI Bureau 5039, Mercredi 14h15-16h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Philippe BARAKAT Bureau 5039, Mardi 14h15 – 16h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Louise VILLARS Bureau 5012, Jeudi 8h15-10h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Droit des personnes physiques et de la famille </a:t>
            </a:r>
            <a:endParaRPr/>
          </a:p>
        </p:txBody>
      </p:sp>
      <p:pic>
        <p:nvPicPr>
          <p:cNvPr descr="Une image contenant objet, horloge, dessin&#10;&#10;Description générée automatiquement"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1066800" y="1955150"/>
            <a:ext cx="8877300" cy="3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Annoter les slides OU constituer son propre canevas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Doctrine conseillée : Guillod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Civil ET lois nécessaires (cf. Moodle)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Revoir les affirmations faites en cours/anciens QCM sur le site de l’AED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Méthode de travail régulière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Constituer votre propre canevas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des assistants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Lundis de 12h15 à 14h15 et les jeudis de 8h15 à 10h15.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présentiel (bureau 4064/4066, Unimail) et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zoom (cf. Moodle).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Poser votre/vos question(s) préalablement sur les forums (cf. Moodle).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Introduction générale au droit</a:t>
            </a:r>
            <a:endParaRPr/>
          </a:p>
        </p:txBody>
      </p:sp>
      <p:pic>
        <p:nvPicPr>
          <p:cNvPr descr="Une image contenant objet, horloge, dessin&#10;&#10;Description générée automatiquement"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1066800" y="2171700"/>
            <a:ext cx="88773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Annoter les slides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Synthétiser les cours (exemple ci-contre)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feuille A4 recto verso pour l’examen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Revoir les affirmations faites en cours/anciens QCM sur le site de l’AED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 maîtriser les articles du CC étudiés en cours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Participer aux exercices de raisonnement et rédaction juridiques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des assistants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Simon Junod : par mail uniquement : Simon.Junod@unige.ch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050" y="1974000"/>
            <a:ext cx="3713748" cy="19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7145175" y="1570750"/>
            <a:ext cx="3294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Cours n°9 : Les lacunes de la loi et leur comblement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1066800" y="-7235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Fondements romains du droit privé</a:t>
            </a:r>
            <a:endParaRPr/>
          </a:p>
        </p:txBody>
      </p:sp>
      <p:pic>
        <p:nvPicPr>
          <p:cNvPr descr="Une image contenant objet, horloge, dessin&#10;&#10;Description générée automatiquement" id="145" name="Google Shape;14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999550" y="1051025"/>
            <a:ext cx="9173400" cy="54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Dunand/</a:t>
            </a:r>
            <a:r>
              <a:rPr lang="fr-FR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Schmidlin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/Winiger, Droit privé romain I et II, 2eme édition, 2012, Genève.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organisation: AUT/PRIN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 portera sur ce qui a été traité en cours ex cathedra (cours enregistré qui peut être retrouvé sur mediaserver).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 sous forme de cas pratiques. Autres modalités d’examen non précisées pour l’instant (open book? durée?).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bien se préparer :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Lire les chapitres correspondant à ce qui est traité en cours.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suivre les séances de cas pratiques du 2ème semestre: inspiration pour l'examen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maîtriser les diapositives du cours + les compléter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refaire les anciens examens sur le site de l’AED + refaire cas pratiques// examen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comprendre les grands principes et leur définitions + exceptions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de pièges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/>
          </a:p>
        </p:txBody>
      </p:sp>
      <p:sp>
        <p:nvSpPr>
          <p:cNvPr id="147" name="Google Shape;147;p20"/>
          <p:cNvSpPr txBox="1"/>
          <p:nvPr/>
        </p:nvSpPr>
        <p:spPr>
          <a:xfrm>
            <a:off x="87266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648375" y="3532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Fondements romains du droit privé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1198375" y="1862825"/>
            <a:ext cx="99657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Heures de réception des assistants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uniquement  par téléphone ou sur zoom, en adressant une demande de rendez vous par courriel aux assistants.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1"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Laeticia Gattoni 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170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Laeticia.Gattoni@unige.ch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:le mardi de 08h00 à 09h00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1"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Arnaud Parreaux 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170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Arnaud.Parreaux@unige.ch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: le mercredi de 08h00 à 09h00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1"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Anuka Schubert 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170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Anuka.Schubert@unige.ch 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: le jeudi de 12h00 à 13h00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